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6" r:id="rId4"/>
    <p:sldId id="307" r:id="rId5"/>
    <p:sldId id="308" r:id="rId6"/>
    <p:sldId id="316" r:id="rId7"/>
    <p:sldId id="309" r:id="rId8"/>
    <p:sldId id="310" r:id="rId9"/>
    <p:sldId id="311" r:id="rId10"/>
    <p:sldId id="312" r:id="rId11"/>
    <p:sldId id="313" r:id="rId12"/>
    <p:sldId id="318" r:id="rId13"/>
    <p:sldId id="314" r:id="rId14"/>
    <p:sldId id="317" r:id="rId15"/>
    <p:sldId id="315" r:id="rId16"/>
    <p:sldId id="373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47" r:id="rId28"/>
    <p:sldId id="350" r:id="rId29"/>
    <p:sldId id="359" r:id="rId30"/>
    <p:sldId id="360" r:id="rId31"/>
    <p:sldId id="361" r:id="rId32"/>
    <p:sldId id="348" r:id="rId33"/>
    <p:sldId id="349" r:id="rId34"/>
    <p:sldId id="369" r:id="rId35"/>
    <p:sldId id="352" r:id="rId36"/>
    <p:sldId id="353" r:id="rId37"/>
    <p:sldId id="354" r:id="rId38"/>
    <p:sldId id="355" r:id="rId39"/>
    <p:sldId id="370" r:id="rId40"/>
    <p:sldId id="371" r:id="rId41"/>
    <p:sldId id="356" r:id="rId42"/>
    <p:sldId id="362" r:id="rId43"/>
    <p:sldId id="357" r:id="rId44"/>
    <p:sldId id="358" r:id="rId45"/>
    <p:sldId id="363" r:id="rId46"/>
    <p:sldId id="364" r:id="rId47"/>
    <p:sldId id="365" r:id="rId48"/>
    <p:sldId id="366" r:id="rId49"/>
    <p:sldId id="372" r:id="rId50"/>
    <p:sldId id="329" r:id="rId51"/>
    <p:sldId id="330" r:id="rId52"/>
    <p:sldId id="331" r:id="rId53"/>
    <p:sldId id="333" r:id="rId54"/>
    <p:sldId id="332" r:id="rId55"/>
    <p:sldId id="334" r:id="rId56"/>
    <p:sldId id="335" r:id="rId57"/>
    <p:sldId id="339" r:id="rId58"/>
    <p:sldId id="375" r:id="rId59"/>
    <p:sldId id="377" r:id="rId60"/>
    <p:sldId id="374" r:id="rId61"/>
    <p:sldId id="376" r:id="rId62"/>
    <p:sldId id="336" r:id="rId63"/>
    <p:sldId id="337" r:id="rId64"/>
    <p:sldId id="338" r:id="rId65"/>
    <p:sldId id="269" r:id="rId66"/>
    <p:sldId id="275" r:id="rId67"/>
    <p:sldId id="285" r:id="rId68"/>
    <p:sldId id="277" r:id="rId69"/>
    <p:sldId id="274" r:id="rId70"/>
    <p:sldId id="279" r:id="rId71"/>
    <p:sldId id="286" r:id="rId72"/>
    <p:sldId id="287" r:id="rId73"/>
    <p:sldId id="276" r:id="rId74"/>
    <p:sldId id="270" r:id="rId75"/>
    <p:sldId id="271" r:id="rId76"/>
    <p:sldId id="272" r:id="rId77"/>
    <p:sldId id="281" r:id="rId78"/>
    <p:sldId id="282" r:id="rId79"/>
    <p:sldId id="283" r:id="rId80"/>
    <p:sldId id="284" r:id="rId81"/>
    <p:sldId id="288" r:id="rId82"/>
    <p:sldId id="289" r:id="rId83"/>
    <p:sldId id="290" r:id="rId84"/>
    <p:sldId id="292" r:id="rId85"/>
    <p:sldId id="303" r:id="rId86"/>
    <p:sldId id="301" r:id="rId87"/>
    <p:sldId id="293" r:id="rId88"/>
    <p:sldId id="294" r:id="rId89"/>
    <p:sldId id="295" r:id="rId90"/>
    <p:sldId id="296" r:id="rId91"/>
    <p:sldId id="304" r:id="rId92"/>
    <p:sldId id="297" r:id="rId93"/>
    <p:sldId id="343" r:id="rId94"/>
    <p:sldId id="344" r:id="rId95"/>
    <p:sldId id="345" r:id="rId96"/>
    <p:sldId id="346" r:id="rId97"/>
    <p:sldId id="291" r:id="rId98"/>
    <p:sldId id="368" r:id="rId99"/>
    <p:sldId id="367" r:id="rId10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59" d="100"/>
          <a:sy n="59" d="100"/>
        </p:scale>
        <p:origin x="43" y="3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7533-8107-D454-13BE-CEB47CF8C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91081-7DDD-770F-FC9E-6992A00A0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D7C47-5F93-6E23-75FC-B8C35577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CE157-33B5-0F44-643F-C408BBB1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8E34-DC6D-DCBA-20D6-7AAF1502D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40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5622-BF95-BA07-D1DC-EA1CECF9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7DFC9-BE1F-95F1-3B81-79885EC91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EAC8-C316-30C7-7F09-3BCBEFF6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F4AC0-5A2F-14CE-92C3-DA1CB5C3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1FA1C-5830-7C29-AF63-98834A51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96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A8022-7274-3E6F-9E87-0B0228400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4D468-F252-5305-94B2-0432F5D84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A7168-2713-E874-FE6F-1240D30C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5992C-0E90-ECF9-C3B7-42B911DE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50003-0E0C-3DFA-379C-9A973A38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90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F318-8C1D-AFD3-5B73-3B3BDE75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A779-25FD-B961-3317-8E67CD12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CF127-E277-5420-BED2-B6097D4B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794DF-F1B0-A1DE-46CA-41E3CAC0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A0456-7137-1CC2-AF07-BE85E22D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91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B999-F061-76F1-B562-C979876C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A29FC-DF8C-73C2-C54E-E020DC677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9EE89-466D-5E80-0421-E70C15A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F2E5D-4F16-F486-A8CD-301785F2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2AD6-7700-CF14-58E7-A23A62DC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99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AD98-F06E-6BC0-AAA8-3F7C85F6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E94B-AF04-FFA0-12AD-856896510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FC264-DA47-EFA3-C8AB-E6A39392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EC9F0-0DF9-51C2-2EE8-6D63B844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8B6A5-7BBE-03EB-5FA9-30F05BED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649E-51BF-E556-F9CA-0C69E04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11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6A54-2303-6177-BD02-78156C3F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115DF-3CA4-1EB7-432B-F590830DB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6E1A4-1BAF-9788-064C-50868B6C7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A1A49-82E8-DC95-5F51-B914B08C4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A3095-4C65-BE3C-19D8-FA00DE90F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1CC2E1-81A9-7198-F30A-61F07DDFC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03C8D-2D2A-7E38-7051-8D74BD9E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C4C02-1C96-84E0-A459-FCC23DAF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80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91D2-D6E5-D179-B6FC-726D3F31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45039-5B42-4457-4BFE-7CA402719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BF630-B89A-293A-46AC-E50AB9C95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FA25E-A55F-CE2A-3494-4C3B644F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97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2109B-31FB-5042-9A26-13001F46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96A1A0-0553-9DCD-0DE9-80922F4C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E1291-51B4-211D-4713-55BB3A1C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21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E0D5-8CEF-C9A8-C658-7B597B04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F8A0C-CABC-6F5B-A1E6-0F600E67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32A74-6198-DD18-757D-459D0185C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AF54C-D11C-0F39-2BF1-6CDD1F2C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2365D-4FFF-82F8-C4D1-E79A5097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4156B-D530-8F33-124F-391308CA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81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B259-E054-C62B-0527-43C3DD9F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E162C-E6F6-BD5D-AE0D-6488454F0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08F2B-914A-F580-1D23-33D6F731C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0BBE-E23D-16D6-2920-78049709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E673B-8DF7-E5BC-F665-C704EDE9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441F0-2486-B8D3-0F2F-06326F59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80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FE049-D7BF-FDA5-5E96-1FF439CA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6E29-1FFA-9ABA-BD5A-69C18F0B5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79201-0C12-76C0-4C8C-DAA563B59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4A173-E6B9-44C6-90C8-252B19C943CB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956DB-6A89-2442-8C56-6D60A1B18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9EE83-444F-E237-C08A-AA91593E9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81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EB42-C1DF-6241-CBE2-42243986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371" y="628952"/>
            <a:ext cx="11364685" cy="3343124"/>
          </a:xfrm>
        </p:spPr>
        <p:txBody>
          <a:bodyPr/>
          <a:lstStyle/>
          <a:p>
            <a:r>
              <a:rPr lang="fr-FR" dirty="0" err="1"/>
              <a:t>BigData</a:t>
            </a:r>
            <a:r>
              <a:rPr lang="fr-FR" dirty="0"/>
              <a:t> Spark Hands-On 5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Spark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43216-A0BD-F61E-C408-F6FE7D0C4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5063142"/>
            <a:ext cx="9144000" cy="1655762"/>
          </a:xfrm>
        </p:spPr>
        <p:txBody>
          <a:bodyPr/>
          <a:lstStyle/>
          <a:p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747768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6FF9-442E-FDBD-F38C-F57D22962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A4E9-0CC2-7B8C-2459-A697C81F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5067"/>
          </a:xfrm>
        </p:spPr>
        <p:txBody>
          <a:bodyPr/>
          <a:lstStyle/>
          <a:p>
            <a:pPr algn="ctr"/>
            <a:r>
              <a:rPr lang="fr-FR" dirty="0" err="1"/>
              <a:t>Then</a:t>
            </a:r>
            <a:r>
              <a:rPr lang="fr-FR" dirty="0"/>
              <a:t> Click on "Maven Sync" </a:t>
            </a:r>
            <a:r>
              <a:rPr lang="fr-FR" dirty="0" err="1"/>
              <a:t>icon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B5CFC-5A6B-AD9E-DBC1-AD44C6C3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56" y="1551661"/>
            <a:ext cx="2846317" cy="1828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CED1BA-DE06-DEE8-66A7-3AA5C2C12B4E}"/>
              </a:ext>
            </a:extLst>
          </p:cNvPr>
          <p:cNvSpPr/>
          <p:nvPr/>
        </p:nvSpPr>
        <p:spPr>
          <a:xfrm>
            <a:off x="2434919" y="2688859"/>
            <a:ext cx="361502" cy="523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296BD-AAED-3F2D-79EB-631A43072F66}"/>
              </a:ext>
            </a:extLst>
          </p:cNvPr>
          <p:cNvSpPr txBox="1"/>
          <p:nvPr/>
        </p:nvSpPr>
        <p:spPr>
          <a:xfrm>
            <a:off x="1131356" y="1147764"/>
            <a:ext cx="316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editor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500EF-CAB3-A496-5FEB-4FA077FA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564" y="1454699"/>
            <a:ext cx="1809907" cy="1607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0EB5BB-6071-A627-A367-97AD0B386607}"/>
              </a:ext>
            </a:extLst>
          </p:cNvPr>
          <p:cNvSpPr txBox="1"/>
          <p:nvPr/>
        </p:nvSpPr>
        <p:spPr>
          <a:xfrm>
            <a:off x="5941673" y="1074827"/>
            <a:ext cx="415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also</a:t>
            </a:r>
            <a:r>
              <a:rPr lang="fr-FR" dirty="0"/>
              <a:t> do </a:t>
            </a:r>
            <a:r>
              <a:rPr lang="fr-FR" dirty="0" err="1"/>
              <a:t>from</a:t>
            </a:r>
            <a:r>
              <a:rPr lang="fr-FR" dirty="0"/>
              <a:t> right  "m"=Maven </a:t>
            </a:r>
            <a:r>
              <a:rPr lang="fr-FR" dirty="0" err="1"/>
              <a:t>button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57CCB6-5C54-AB9A-4F33-36A270572834}"/>
              </a:ext>
            </a:extLst>
          </p:cNvPr>
          <p:cNvSpPr/>
          <p:nvPr/>
        </p:nvSpPr>
        <p:spPr>
          <a:xfrm>
            <a:off x="10446946" y="2566841"/>
            <a:ext cx="53944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4B4348-C7FA-9051-905F-ADE0553B0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913" y="3278008"/>
            <a:ext cx="4751482" cy="23319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1F1140-2CDD-B61C-20B9-2FEE96AD611D}"/>
              </a:ext>
            </a:extLst>
          </p:cNvPr>
          <p:cNvCxnSpPr>
            <a:cxnSpLocks/>
          </p:cNvCxnSpPr>
          <p:nvPr/>
        </p:nvCxnSpPr>
        <p:spPr>
          <a:xfrm flipH="1">
            <a:off x="6952343" y="3016249"/>
            <a:ext cx="3698146" cy="7861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3C51B-9364-5320-3962-F23B6A4FC3F0}"/>
              </a:ext>
            </a:extLst>
          </p:cNvPr>
          <p:cNvSpPr/>
          <p:nvPr/>
        </p:nvSpPr>
        <p:spPr>
          <a:xfrm>
            <a:off x="6338174" y="4052446"/>
            <a:ext cx="269725" cy="3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B1F25E8-7401-7AFE-8F4E-05E1EF83A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036" y="5168806"/>
            <a:ext cx="4743861" cy="160033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BB3E4D-52B7-F3F8-F2B2-42665DF0E8E5}"/>
              </a:ext>
            </a:extLst>
          </p:cNvPr>
          <p:cNvCxnSpPr>
            <a:cxnSpLocks/>
          </p:cNvCxnSpPr>
          <p:nvPr/>
        </p:nvCxnSpPr>
        <p:spPr>
          <a:xfrm>
            <a:off x="6521753" y="4354286"/>
            <a:ext cx="125790" cy="12677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7CAA914-B09E-EE20-59BF-DFB05D03095D}"/>
              </a:ext>
            </a:extLst>
          </p:cNvPr>
          <p:cNvSpPr/>
          <p:nvPr/>
        </p:nvSpPr>
        <p:spPr>
          <a:xfrm>
            <a:off x="6521753" y="5968974"/>
            <a:ext cx="2518629" cy="415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CBF1DE-93DD-1118-DAF8-47CEB03CD546}"/>
              </a:ext>
            </a:extLst>
          </p:cNvPr>
          <p:cNvSpPr/>
          <p:nvPr/>
        </p:nvSpPr>
        <p:spPr>
          <a:xfrm>
            <a:off x="6521753" y="5609930"/>
            <a:ext cx="319314" cy="3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E92582-8360-0BFD-0084-0E1CE58C9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245" y="3802353"/>
            <a:ext cx="3379763" cy="256435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CA579F1-E88F-96A6-808B-848190881568}"/>
              </a:ext>
            </a:extLst>
          </p:cNvPr>
          <p:cNvSpPr/>
          <p:nvPr/>
        </p:nvSpPr>
        <p:spPr>
          <a:xfrm>
            <a:off x="2663747" y="4944533"/>
            <a:ext cx="361502" cy="361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A49A9-9A08-760A-54D9-75DA019A9533}"/>
              </a:ext>
            </a:extLst>
          </p:cNvPr>
          <p:cNvSpPr/>
          <p:nvPr/>
        </p:nvSpPr>
        <p:spPr>
          <a:xfrm>
            <a:off x="2663746" y="5316849"/>
            <a:ext cx="2801261" cy="1049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C4BA559-9995-F901-C7A6-AC8F4B17F586}"/>
              </a:ext>
            </a:extLst>
          </p:cNvPr>
          <p:cNvCxnSpPr>
            <a:cxnSpLocks/>
          </p:cNvCxnSpPr>
          <p:nvPr/>
        </p:nvCxnSpPr>
        <p:spPr>
          <a:xfrm>
            <a:off x="2627558" y="3204320"/>
            <a:ext cx="217580" cy="17297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87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E3A54-6936-2E84-C2A7-951ED0C8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96B4-0925-4402-E939-40F9D4125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88533"/>
          </a:xfrm>
        </p:spPr>
        <p:txBody>
          <a:bodyPr/>
          <a:lstStyle/>
          <a:p>
            <a:pPr algn="ctr"/>
            <a:r>
              <a:rPr lang="fr-FR" dirty="0"/>
              <a:t>Maven </a:t>
            </a:r>
            <a:r>
              <a:rPr lang="fr-FR" dirty="0" err="1"/>
              <a:t>will</a:t>
            </a:r>
            <a:r>
              <a:rPr lang="fr-FR" dirty="0"/>
              <a:t> download </a:t>
            </a:r>
            <a:r>
              <a:rPr lang="fr-FR" dirty="0" err="1"/>
              <a:t>dependencies</a:t>
            </a:r>
            <a:br>
              <a:rPr lang="fr-FR" dirty="0"/>
            </a:br>
            <a:r>
              <a:rPr lang="fr-FR" dirty="0"/>
              <a:t>... can </a:t>
            </a:r>
            <a:r>
              <a:rPr lang="fr-FR" dirty="0" err="1"/>
              <a:t>take</a:t>
            </a:r>
            <a:r>
              <a:rPr lang="fr-FR" dirty="0"/>
              <a:t> ~5mn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1FA9C-7C35-46D7-8E04-795E02AF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231" y="6201240"/>
            <a:ext cx="7811177" cy="361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B45AC-33D5-878B-38F6-93DB1A840E4B}"/>
              </a:ext>
            </a:extLst>
          </p:cNvPr>
          <p:cNvSpPr txBox="1"/>
          <p:nvPr/>
        </p:nvSpPr>
        <p:spPr>
          <a:xfrm>
            <a:off x="8316686" y="3548315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"Sync" </a:t>
            </a:r>
            <a:r>
              <a:rPr lang="fr-FR" dirty="0" err="1"/>
              <a:t>icon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disapear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ACA3C-2AA4-8B72-0D44-F10D94830A09}"/>
              </a:ext>
            </a:extLst>
          </p:cNvPr>
          <p:cNvSpPr txBox="1"/>
          <p:nvPr/>
        </p:nvSpPr>
        <p:spPr>
          <a:xfrm>
            <a:off x="5088739" y="5773448"/>
            <a:ext cx="673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progress</a:t>
            </a:r>
            <a:r>
              <a:rPr lang="fr-FR" dirty="0"/>
              <a:t> bar </a:t>
            </a:r>
            <a:r>
              <a:rPr lang="fr-FR" dirty="0" err="1"/>
              <a:t>will</a:t>
            </a:r>
            <a:r>
              <a:rPr lang="fr-FR" dirty="0"/>
              <a:t> show "</a:t>
            </a:r>
            <a:r>
              <a:rPr lang="fr-FR" dirty="0" err="1"/>
              <a:t>resolving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r>
              <a:rPr lang="fr-FR" dirty="0"/>
              <a:t>" / "</a:t>
            </a:r>
            <a:r>
              <a:rPr lang="fr-FR" dirty="0" err="1"/>
              <a:t>downloading</a:t>
            </a:r>
            <a:r>
              <a:rPr lang="fr-FR" dirty="0"/>
              <a:t>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E3F81-1738-ADA1-B76B-F851A201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2" y="1388533"/>
            <a:ext cx="2807343" cy="456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7E988-FC1B-D66C-C581-ABBF215F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485" y="1638145"/>
            <a:ext cx="2876799" cy="1790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F4EAAD-1157-A84D-87B6-B6921C64246D}"/>
              </a:ext>
            </a:extLst>
          </p:cNvPr>
          <p:cNvSpPr txBox="1"/>
          <p:nvPr/>
        </p:nvSpPr>
        <p:spPr>
          <a:xfrm>
            <a:off x="3069772" y="3211658"/>
            <a:ext cx="2437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"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"</a:t>
            </a:r>
          </a:p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hundreds</a:t>
            </a:r>
            <a:r>
              <a:rPr lang="fr-FR" dirty="0"/>
              <a:t> </a:t>
            </a:r>
          </a:p>
          <a:p>
            <a:r>
              <a:rPr lang="fr-FR" dirty="0"/>
              <a:t>of Maven </a:t>
            </a:r>
            <a:r>
              <a:rPr lang="fr-FR" dirty="0" err="1"/>
              <a:t>dependencies</a:t>
            </a:r>
            <a:endParaRPr lang="fr-FR" dirty="0"/>
          </a:p>
          <a:p>
            <a:endParaRPr lang="fr-FR" dirty="0"/>
          </a:p>
          <a:p>
            <a:r>
              <a:rPr lang="fr-FR" dirty="0"/>
              <a:t>...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614202-F56C-8402-7DDC-72F10E61D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4" y="4688986"/>
            <a:ext cx="4324725" cy="11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DF29125-6F7F-4B70-D5DE-DC683CAA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02" y="3580858"/>
            <a:ext cx="3422520" cy="1787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39BFE2-EC09-1097-4185-9F397400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7534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new Package: "esilv.td5"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F090E-B3C8-2C63-0D2D-80806C57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78" y="1388429"/>
            <a:ext cx="6458510" cy="27129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78915F-E421-4A16-DAED-0B04F36791F9}"/>
              </a:ext>
            </a:extLst>
          </p:cNvPr>
          <p:cNvSpPr/>
          <p:nvPr/>
        </p:nvSpPr>
        <p:spPr>
          <a:xfrm>
            <a:off x="8150980" y="4993123"/>
            <a:ext cx="805544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C0176-8BBB-F882-9B22-27506655D6A9}"/>
              </a:ext>
            </a:extLst>
          </p:cNvPr>
          <p:cNvSpPr/>
          <p:nvPr/>
        </p:nvSpPr>
        <p:spPr>
          <a:xfrm>
            <a:off x="5084838" y="2215640"/>
            <a:ext cx="1011162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61C36A-0ED7-582C-5126-CDBE0E044B17}"/>
              </a:ext>
            </a:extLst>
          </p:cNvPr>
          <p:cNvSpPr/>
          <p:nvPr/>
        </p:nvSpPr>
        <p:spPr>
          <a:xfrm>
            <a:off x="2344057" y="1477830"/>
            <a:ext cx="1011162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CC9406-C1A5-6493-1359-54478DD7B1EF}"/>
              </a:ext>
            </a:extLst>
          </p:cNvPr>
          <p:cNvSpPr/>
          <p:nvPr/>
        </p:nvSpPr>
        <p:spPr>
          <a:xfrm>
            <a:off x="1732037" y="3212287"/>
            <a:ext cx="537029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C369F-A2B4-EEAF-9823-EDD2EB3F8C9C}"/>
              </a:ext>
            </a:extLst>
          </p:cNvPr>
          <p:cNvCxnSpPr>
            <a:cxnSpLocks/>
          </p:cNvCxnSpPr>
          <p:nvPr/>
        </p:nvCxnSpPr>
        <p:spPr>
          <a:xfrm flipV="1">
            <a:off x="2000551" y="1799771"/>
            <a:ext cx="409917" cy="13727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B8FDB2-46FC-1B3E-EB65-BE5CD16E80ED}"/>
              </a:ext>
            </a:extLst>
          </p:cNvPr>
          <p:cNvCxnSpPr>
            <a:cxnSpLocks/>
          </p:cNvCxnSpPr>
          <p:nvPr/>
        </p:nvCxnSpPr>
        <p:spPr>
          <a:xfrm>
            <a:off x="3430209" y="1618135"/>
            <a:ext cx="1572381" cy="7378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9CF160-ADBE-1C4A-4694-126B440B7099}"/>
              </a:ext>
            </a:extLst>
          </p:cNvPr>
          <p:cNvCxnSpPr>
            <a:cxnSpLocks/>
          </p:cNvCxnSpPr>
          <p:nvPr/>
        </p:nvCxnSpPr>
        <p:spPr>
          <a:xfrm>
            <a:off x="6187002" y="2355945"/>
            <a:ext cx="1887779" cy="27774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47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1C70-5523-6690-E488-D3358D43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F2F38C-0703-94E2-5B86-EBF28EB6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530" y="3811404"/>
            <a:ext cx="3798899" cy="2476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10511-15BF-5916-A65A-F993D67F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228876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new Java class "</a:t>
            </a:r>
            <a:r>
              <a:rPr lang="fr-FR" dirty="0" err="1"/>
              <a:t>SparkCoreApp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 in package esilv.td5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1E5E2-502B-5549-8433-B3FA3878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9" y="1695026"/>
            <a:ext cx="7182472" cy="28196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53B40E-7D63-6612-D572-340387E307EC}"/>
              </a:ext>
            </a:extLst>
          </p:cNvPr>
          <p:cNvSpPr/>
          <p:nvPr/>
        </p:nvSpPr>
        <p:spPr>
          <a:xfrm>
            <a:off x="8373531" y="4465771"/>
            <a:ext cx="1080106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E1A42A-5252-C0B3-0413-2F6B8579015C}"/>
              </a:ext>
            </a:extLst>
          </p:cNvPr>
          <p:cNvCxnSpPr>
            <a:cxnSpLocks/>
          </p:cNvCxnSpPr>
          <p:nvPr/>
        </p:nvCxnSpPr>
        <p:spPr>
          <a:xfrm>
            <a:off x="6320970" y="1901371"/>
            <a:ext cx="1790752" cy="26803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6C56F-6A47-8DF9-32A1-322CAA7BFAFD}"/>
              </a:ext>
            </a:extLst>
          </p:cNvPr>
          <p:cNvSpPr/>
          <p:nvPr/>
        </p:nvSpPr>
        <p:spPr>
          <a:xfrm>
            <a:off x="5240864" y="1761066"/>
            <a:ext cx="1080106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4A351F-1901-D3FA-74BD-25AE09F6D9A1}"/>
              </a:ext>
            </a:extLst>
          </p:cNvPr>
          <p:cNvCxnSpPr>
            <a:cxnSpLocks/>
          </p:cNvCxnSpPr>
          <p:nvPr/>
        </p:nvCxnSpPr>
        <p:spPr>
          <a:xfrm>
            <a:off x="3314095" y="1901371"/>
            <a:ext cx="187599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B4203-33E2-B35F-47B9-FF0E7204F42C}"/>
              </a:ext>
            </a:extLst>
          </p:cNvPr>
          <p:cNvSpPr/>
          <p:nvPr/>
        </p:nvSpPr>
        <p:spPr>
          <a:xfrm>
            <a:off x="2606521" y="1761066"/>
            <a:ext cx="707574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DB2BF4-57F3-BFF0-65CF-AA369B257BF5}"/>
              </a:ext>
            </a:extLst>
          </p:cNvPr>
          <p:cNvCxnSpPr>
            <a:cxnSpLocks/>
          </p:cNvCxnSpPr>
          <p:nvPr/>
        </p:nvCxnSpPr>
        <p:spPr>
          <a:xfrm flipV="1">
            <a:off x="2293257" y="2080381"/>
            <a:ext cx="270933" cy="13062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067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E852-7B06-2E94-91E1-CCF2AAE4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6343"/>
          </a:xfrm>
        </p:spPr>
        <p:txBody>
          <a:bodyPr/>
          <a:lstStyle/>
          <a:p>
            <a:pPr algn="ctr"/>
            <a:r>
              <a:rPr lang="fr-FR" dirty="0"/>
              <a:t>BAD ... </a:t>
            </a:r>
            <a:r>
              <a:rPr lang="fr-FR" dirty="0" err="1"/>
              <a:t>using</a:t>
            </a:r>
            <a:r>
              <a:rPr lang="fr-FR" dirty="0"/>
              <a:t> no package </a:t>
            </a:r>
            <a:r>
              <a:rPr lang="fr-FR" dirty="0" err="1"/>
              <a:t>name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D2487-ABF2-B2C7-E0B6-D8A122C3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97" y="1314869"/>
            <a:ext cx="8897121" cy="35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E0644-32C2-A3E1-2BF0-58282722B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2B48-3DBB-A455-7F6E-74184E40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785257"/>
          </a:xfrm>
        </p:spPr>
        <p:txBody>
          <a:bodyPr/>
          <a:lstStyle/>
          <a:p>
            <a:pPr algn="ctr"/>
            <a:r>
              <a:rPr lang="fr-FR" dirty="0"/>
              <a:t>in main()</a:t>
            </a:r>
            <a:br>
              <a:rPr lang="fr-FR" dirty="0"/>
            </a:br>
            <a:r>
              <a:rPr lang="fr-FR" dirty="0"/>
              <a:t>initialise </a:t>
            </a:r>
            <a:r>
              <a:rPr lang="fr-FR" dirty="0" err="1"/>
              <a:t>spark-core</a:t>
            </a:r>
            <a:r>
              <a:rPr lang="fr-FR" dirty="0"/>
              <a:t> "</a:t>
            </a:r>
            <a:r>
              <a:rPr lang="fr-FR" dirty="0" err="1"/>
              <a:t>SparkContext</a:t>
            </a:r>
            <a:r>
              <a:rPr lang="fr-FR" dirty="0"/>
              <a:t>" singleton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 </a:t>
            </a:r>
            <a:r>
              <a:rPr lang="fr-FR" dirty="0" err="1"/>
              <a:t>SparkSession</a:t>
            </a:r>
            <a:r>
              <a:rPr lang="fr-FR" dirty="0"/>
              <a:t> in </a:t>
            </a:r>
            <a:r>
              <a:rPr lang="fr-FR" dirty="0" err="1"/>
              <a:t>spark-sql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E41C8-C0E7-C8F8-3E19-F699AE39A0E1}"/>
              </a:ext>
            </a:extLst>
          </p:cNvPr>
          <p:cNvSpPr txBox="1"/>
          <p:nvPr/>
        </p:nvSpPr>
        <p:spPr>
          <a:xfrm>
            <a:off x="2322285" y="1852678"/>
            <a:ext cx="82462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import </a:t>
            </a:r>
            <a:r>
              <a:rPr lang="fr-FR" dirty="0" err="1"/>
              <a:t>org.apache.spark.SparkConf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org.apache.spark.SparkContext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org.apache.spark.rdd.RDD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public class </a:t>
            </a:r>
            <a:r>
              <a:rPr lang="fr-FR" dirty="0" err="1"/>
              <a:t>SparkCoreApp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{</a:t>
            </a:r>
          </a:p>
          <a:p>
            <a:r>
              <a:rPr lang="fr-FR" dirty="0"/>
              <a:t>        </a:t>
            </a:r>
            <a:r>
              <a:rPr lang="fr-FR" dirty="0" err="1"/>
              <a:t>SparkConf</a:t>
            </a:r>
            <a:r>
              <a:rPr lang="fr-FR" dirty="0"/>
              <a:t> </a:t>
            </a:r>
            <a:r>
              <a:rPr lang="fr-FR" dirty="0" err="1"/>
              <a:t>sparkConf</a:t>
            </a:r>
            <a:r>
              <a:rPr lang="fr-FR" dirty="0"/>
              <a:t> = new </a:t>
            </a:r>
            <a:r>
              <a:rPr lang="fr-FR" dirty="0" err="1"/>
              <a:t>SparkConf</a:t>
            </a:r>
            <a:r>
              <a:rPr lang="fr-FR" dirty="0"/>
              <a:t>()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setAppName</a:t>
            </a:r>
            <a:r>
              <a:rPr lang="fr-FR" dirty="0"/>
              <a:t>("td5-sparkcore-app")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setMaster</a:t>
            </a:r>
            <a:r>
              <a:rPr lang="fr-FR" dirty="0"/>
              <a:t>("local[*]");</a:t>
            </a:r>
          </a:p>
          <a:p>
            <a:r>
              <a:rPr lang="fr-FR" b="1" dirty="0"/>
              <a:t>        </a:t>
            </a:r>
            <a:r>
              <a:rPr lang="fr-FR" b="1" dirty="0" err="1"/>
              <a:t>SparkContext</a:t>
            </a:r>
            <a:r>
              <a:rPr lang="fr-FR" b="1" dirty="0"/>
              <a:t> sc = </a:t>
            </a:r>
            <a:r>
              <a:rPr lang="fr-FR" b="1" dirty="0" err="1"/>
              <a:t>SparkContext.getOrCreate</a:t>
            </a:r>
            <a:r>
              <a:rPr lang="fr-FR" b="1" dirty="0"/>
              <a:t>(</a:t>
            </a:r>
            <a:r>
              <a:rPr lang="fr-FR" b="1" dirty="0" err="1"/>
              <a:t>sparkConf</a:t>
            </a:r>
            <a:r>
              <a:rPr lang="fr-FR" b="1" dirty="0"/>
              <a:t>);</a:t>
            </a:r>
          </a:p>
          <a:p>
            <a:endParaRPr lang="fr-FR" dirty="0"/>
          </a:p>
          <a:p>
            <a:r>
              <a:rPr lang="fr-FR" dirty="0"/>
              <a:t>        RDD&lt;String&gt; </a:t>
            </a:r>
            <a:r>
              <a:rPr lang="fr-FR" dirty="0" err="1"/>
              <a:t>lineRdd</a:t>
            </a:r>
            <a:r>
              <a:rPr lang="fr-FR" dirty="0"/>
              <a:t> = </a:t>
            </a:r>
            <a:r>
              <a:rPr lang="fr-FR" dirty="0" err="1"/>
              <a:t>sc.textFile</a:t>
            </a:r>
            <a:r>
              <a:rPr lang="fr-FR" dirty="0"/>
              <a:t>("c:/data/loremIpsum.txt", 1);</a:t>
            </a:r>
          </a:p>
          <a:p>
            <a:r>
              <a:rPr lang="fr-FR" dirty="0"/>
              <a:t>        long </a:t>
            </a:r>
            <a:r>
              <a:rPr lang="fr-FR" dirty="0" err="1"/>
              <a:t>lineCount</a:t>
            </a:r>
            <a:r>
              <a:rPr lang="fr-FR" dirty="0"/>
              <a:t> = </a:t>
            </a:r>
            <a:r>
              <a:rPr lang="fr-FR" dirty="0" err="1"/>
              <a:t>lineRdd.count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("line count:" + </a:t>
            </a:r>
            <a:r>
              <a:rPr lang="fr-FR" dirty="0" err="1"/>
              <a:t>lineCount</a:t>
            </a:r>
            <a:r>
              <a:rPr lang="fr-FR" dirty="0"/>
              <a:t>);</a:t>
            </a:r>
          </a:p>
          <a:p>
            <a:r>
              <a:rPr lang="fr-FR" dirty="0"/>
              <a:t>        </a:t>
            </a:r>
            <a:r>
              <a:rPr lang="fr-FR" dirty="0" err="1"/>
              <a:t>sc.stop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835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D756-00EB-FFCA-431D-DBF3CC29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5520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local file "c:/data/loremIpsum.txt"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26E5E-42B6-4E7F-7093-7F7FA8626657}"/>
              </a:ext>
            </a:extLst>
          </p:cNvPr>
          <p:cNvSpPr txBox="1"/>
          <p:nvPr/>
        </p:nvSpPr>
        <p:spPr>
          <a:xfrm>
            <a:off x="1267097" y="1692366"/>
            <a:ext cx="105244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Lorem Ipsum </a:t>
            </a:r>
            <a:r>
              <a:rPr lang="fr-FR" sz="1600" dirty="0" err="1"/>
              <a:t>dolor</a:t>
            </a:r>
            <a:r>
              <a:rPr lang="fr-FR" sz="1600" dirty="0"/>
              <a:t> </a:t>
            </a:r>
            <a:r>
              <a:rPr lang="fr-FR" sz="1600" dirty="0" err="1"/>
              <a:t>sit</a:t>
            </a:r>
            <a:r>
              <a:rPr lang="fr-FR" sz="1600" dirty="0"/>
              <a:t> </a:t>
            </a:r>
            <a:r>
              <a:rPr lang="fr-FR" sz="1600" dirty="0" err="1"/>
              <a:t>amet</a:t>
            </a:r>
            <a:r>
              <a:rPr lang="fr-FR" sz="1600" dirty="0"/>
              <a:t>, </a:t>
            </a:r>
            <a:r>
              <a:rPr lang="fr-FR" sz="1600" dirty="0" err="1"/>
              <a:t>consectetur</a:t>
            </a:r>
            <a:r>
              <a:rPr lang="fr-FR" sz="1600" dirty="0"/>
              <a:t> </a:t>
            </a:r>
            <a:r>
              <a:rPr lang="fr-FR" sz="1600" dirty="0" err="1"/>
              <a:t>adipiscing</a:t>
            </a:r>
            <a:r>
              <a:rPr lang="fr-FR" sz="1600" dirty="0"/>
              <a:t> </a:t>
            </a:r>
            <a:r>
              <a:rPr lang="fr-FR" sz="1600" dirty="0" err="1"/>
              <a:t>elit</a:t>
            </a:r>
            <a:r>
              <a:rPr lang="fr-FR" sz="1600" dirty="0"/>
              <a:t>, </a:t>
            </a:r>
            <a:r>
              <a:rPr lang="fr-FR" sz="1600" dirty="0" err="1"/>
              <a:t>sed</a:t>
            </a:r>
            <a:r>
              <a:rPr lang="fr-FR" sz="1600" dirty="0"/>
              <a:t> do </a:t>
            </a:r>
            <a:r>
              <a:rPr lang="fr-FR" sz="1600" dirty="0" err="1"/>
              <a:t>eiusmod</a:t>
            </a:r>
            <a:r>
              <a:rPr lang="fr-FR" sz="1600" dirty="0"/>
              <a:t> </a:t>
            </a:r>
            <a:r>
              <a:rPr lang="fr-FR" sz="1600" dirty="0" err="1"/>
              <a:t>tempor</a:t>
            </a:r>
            <a:r>
              <a:rPr lang="fr-FR" sz="1600" dirty="0"/>
              <a:t> </a:t>
            </a:r>
            <a:r>
              <a:rPr lang="fr-FR" sz="1600" dirty="0" err="1"/>
              <a:t>incididunt</a:t>
            </a:r>
            <a:r>
              <a:rPr lang="fr-FR" sz="1600" dirty="0"/>
              <a:t> ut </a:t>
            </a:r>
            <a:r>
              <a:rPr lang="fr-FR" sz="1600" dirty="0" err="1"/>
              <a:t>labore</a:t>
            </a:r>
            <a:r>
              <a:rPr lang="fr-FR" sz="1600" dirty="0"/>
              <a:t> et </a:t>
            </a:r>
            <a:r>
              <a:rPr lang="fr-FR" sz="1600" dirty="0" err="1"/>
              <a:t>dolore</a:t>
            </a:r>
            <a:r>
              <a:rPr lang="fr-FR" sz="1600" dirty="0"/>
              <a:t> magna </a:t>
            </a:r>
            <a:r>
              <a:rPr lang="fr-FR" sz="1600" dirty="0" err="1"/>
              <a:t>aliqua</a:t>
            </a:r>
            <a:r>
              <a:rPr lang="fr-FR" sz="1600" dirty="0"/>
              <a:t>.</a:t>
            </a:r>
          </a:p>
          <a:p>
            <a:r>
              <a:rPr lang="fr-FR" sz="1600" dirty="0"/>
              <a:t>Ut </a:t>
            </a:r>
            <a:r>
              <a:rPr lang="fr-FR" sz="1600" dirty="0" err="1"/>
              <a:t>enim</a:t>
            </a:r>
            <a:r>
              <a:rPr lang="fr-FR" sz="1600" dirty="0"/>
              <a:t> ad </a:t>
            </a:r>
            <a:r>
              <a:rPr lang="fr-FR" sz="1600" dirty="0" err="1"/>
              <a:t>minim</a:t>
            </a:r>
            <a:r>
              <a:rPr lang="fr-FR" sz="1600" dirty="0"/>
              <a:t> </a:t>
            </a:r>
            <a:r>
              <a:rPr lang="fr-FR" sz="1600" dirty="0" err="1"/>
              <a:t>veniam</a:t>
            </a:r>
            <a:r>
              <a:rPr lang="fr-FR" sz="1600" dirty="0"/>
              <a:t>, </a:t>
            </a:r>
            <a:r>
              <a:rPr lang="fr-FR" sz="1600" dirty="0" err="1"/>
              <a:t>quis</a:t>
            </a:r>
            <a:r>
              <a:rPr lang="fr-FR" sz="1600" dirty="0"/>
              <a:t> </a:t>
            </a:r>
            <a:r>
              <a:rPr lang="fr-FR" sz="1600" dirty="0" err="1"/>
              <a:t>nostrud</a:t>
            </a:r>
            <a:r>
              <a:rPr lang="fr-FR" sz="1600" dirty="0"/>
              <a:t> </a:t>
            </a:r>
            <a:r>
              <a:rPr lang="fr-FR" sz="1600" dirty="0" err="1"/>
              <a:t>exercitation</a:t>
            </a:r>
            <a:r>
              <a:rPr lang="fr-FR" sz="1600" dirty="0"/>
              <a:t> </a:t>
            </a:r>
            <a:r>
              <a:rPr lang="fr-FR" sz="1600" dirty="0" err="1"/>
              <a:t>ullamco</a:t>
            </a:r>
            <a:r>
              <a:rPr lang="fr-FR" sz="1600" dirty="0"/>
              <a:t> </a:t>
            </a:r>
            <a:r>
              <a:rPr lang="fr-FR" sz="1600" dirty="0" err="1"/>
              <a:t>laboris</a:t>
            </a:r>
            <a:r>
              <a:rPr lang="fr-FR" sz="1600" dirty="0"/>
              <a:t> </a:t>
            </a:r>
            <a:r>
              <a:rPr lang="fr-FR" sz="1600" dirty="0" err="1"/>
              <a:t>nisi</a:t>
            </a:r>
            <a:r>
              <a:rPr lang="fr-FR" sz="1600" dirty="0"/>
              <a:t> ut </a:t>
            </a:r>
            <a:r>
              <a:rPr lang="fr-FR" sz="1600" dirty="0" err="1"/>
              <a:t>aliquip</a:t>
            </a:r>
            <a:r>
              <a:rPr lang="fr-FR" sz="1600" dirty="0"/>
              <a:t> ex </a:t>
            </a:r>
            <a:r>
              <a:rPr lang="fr-FR" sz="1600" dirty="0" err="1"/>
              <a:t>ea</a:t>
            </a:r>
            <a:r>
              <a:rPr lang="fr-FR" sz="1600" dirty="0"/>
              <a:t> commodo </a:t>
            </a:r>
            <a:r>
              <a:rPr lang="fr-FR" sz="1600" dirty="0" err="1"/>
              <a:t>consequat</a:t>
            </a:r>
            <a:r>
              <a:rPr lang="fr-FR" sz="1600" dirty="0"/>
              <a:t>.</a:t>
            </a:r>
          </a:p>
          <a:p>
            <a:r>
              <a:rPr lang="fr-FR" sz="1600" dirty="0"/>
              <a:t>Duis </a:t>
            </a:r>
            <a:r>
              <a:rPr lang="fr-FR" sz="1600" dirty="0" err="1"/>
              <a:t>aute</a:t>
            </a:r>
            <a:r>
              <a:rPr lang="fr-FR" sz="1600" dirty="0"/>
              <a:t> </a:t>
            </a:r>
            <a:r>
              <a:rPr lang="fr-FR" sz="1600" dirty="0" err="1"/>
              <a:t>irure</a:t>
            </a:r>
            <a:r>
              <a:rPr lang="fr-FR" sz="1600" dirty="0"/>
              <a:t> </a:t>
            </a:r>
            <a:r>
              <a:rPr lang="fr-FR" sz="1600" dirty="0" err="1"/>
              <a:t>dolor</a:t>
            </a:r>
            <a:r>
              <a:rPr lang="fr-FR" sz="1600" dirty="0"/>
              <a:t> in </a:t>
            </a:r>
            <a:r>
              <a:rPr lang="fr-FR" sz="1600" dirty="0" err="1"/>
              <a:t>reprehenderit</a:t>
            </a:r>
            <a:r>
              <a:rPr lang="fr-FR" sz="1600" dirty="0"/>
              <a:t> in </a:t>
            </a:r>
            <a:r>
              <a:rPr lang="fr-FR" sz="1600" dirty="0" err="1"/>
              <a:t>voluptate</a:t>
            </a:r>
            <a:r>
              <a:rPr lang="fr-FR" sz="1600" dirty="0"/>
              <a:t> </a:t>
            </a:r>
            <a:r>
              <a:rPr lang="fr-FR" sz="1600" dirty="0" err="1"/>
              <a:t>velit</a:t>
            </a:r>
            <a:r>
              <a:rPr lang="fr-FR" sz="1600" dirty="0"/>
              <a:t> esse </a:t>
            </a:r>
            <a:r>
              <a:rPr lang="fr-FR" sz="1600" dirty="0" err="1"/>
              <a:t>cillum</a:t>
            </a:r>
            <a:r>
              <a:rPr lang="fr-FR" sz="1600" dirty="0"/>
              <a:t> </a:t>
            </a:r>
            <a:r>
              <a:rPr lang="fr-FR" sz="1600" dirty="0" err="1"/>
              <a:t>dolore</a:t>
            </a:r>
            <a:r>
              <a:rPr lang="fr-FR" sz="1600" dirty="0"/>
              <a:t> eu </a:t>
            </a:r>
            <a:r>
              <a:rPr lang="fr-FR" sz="1600" dirty="0" err="1"/>
              <a:t>fugiat</a:t>
            </a:r>
            <a:r>
              <a:rPr lang="fr-FR" sz="1600" dirty="0"/>
              <a:t> </a:t>
            </a:r>
            <a:r>
              <a:rPr lang="fr-FR" sz="1600" dirty="0" err="1"/>
              <a:t>nulla</a:t>
            </a:r>
            <a:r>
              <a:rPr lang="fr-FR" sz="1600" dirty="0"/>
              <a:t> </a:t>
            </a:r>
            <a:r>
              <a:rPr lang="fr-FR" sz="1600" dirty="0" err="1"/>
              <a:t>pariatur</a:t>
            </a:r>
            <a:r>
              <a:rPr lang="fr-FR" sz="1600" dirty="0"/>
              <a:t>.</a:t>
            </a:r>
          </a:p>
          <a:p>
            <a:r>
              <a:rPr lang="fr-FR" sz="1600" dirty="0" err="1"/>
              <a:t>Excepteur</a:t>
            </a:r>
            <a:r>
              <a:rPr lang="fr-FR" sz="1600" dirty="0"/>
              <a:t> </a:t>
            </a:r>
            <a:r>
              <a:rPr lang="fr-FR" sz="1600" dirty="0" err="1"/>
              <a:t>sint</a:t>
            </a:r>
            <a:r>
              <a:rPr lang="fr-FR" sz="1600" dirty="0"/>
              <a:t> </a:t>
            </a:r>
            <a:r>
              <a:rPr lang="fr-FR" sz="1600" dirty="0" err="1"/>
              <a:t>occaecat</a:t>
            </a:r>
            <a:r>
              <a:rPr lang="fr-FR" sz="1600" dirty="0"/>
              <a:t> </a:t>
            </a:r>
            <a:r>
              <a:rPr lang="fr-FR" sz="1600" dirty="0" err="1"/>
              <a:t>cupidatat</a:t>
            </a:r>
            <a:r>
              <a:rPr lang="fr-FR" sz="1600" dirty="0"/>
              <a:t> non </a:t>
            </a:r>
            <a:r>
              <a:rPr lang="fr-FR" sz="1600" dirty="0" err="1"/>
              <a:t>proident</a:t>
            </a:r>
            <a:r>
              <a:rPr lang="fr-FR" sz="1600" dirty="0"/>
              <a:t>, </a:t>
            </a:r>
            <a:r>
              <a:rPr lang="fr-FR" sz="1600" dirty="0" err="1"/>
              <a:t>sunt</a:t>
            </a:r>
            <a:r>
              <a:rPr lang="fr-FR" sz="1600" dirty="0"/>
              <a:t> in culpa qui officia </a:t>
            </a:r>
            <a:r>
              <a:rPr lang="fr-FR" sz="1600" dirty="0" err="1"/>
              <a:t>deserunt</a:t>
            </a:r>
            <a:r>
              <a:rPr lang="fr-FR" sz="1600" dirty="0"/>
              <a:t> mollit </a:t>
            </a:r>
            <a:r>
              <a:rPr lang="fr-FR" sz="1600" dirty="0" err="1"/>
              <a:t>anim</a:t>
            </a:r>
            <a:r>
              <a:rPr lang="fr-FR" sz="1600" dirty="0"/>
              <a:t> id est </a:t>
            </a:r>
            <a:r>
              <a:rPr lang="fr-FR" sz="1600" dirty="0" err="1"/>
              <a:t>laborum</a:t>
            </a:r>
            <a:r>
              <a:rPr lang="fr-FR" sz="16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41313-2B7B-8BF7-E6EC-6D9BD48F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97" y="3617354"/>
            <a:ext cx="9276080" cy="3140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E7FEA-60DE-E65D-0B7E-95853F1C7976}"/>
              </a:ext>
            </a:extLst>
          </p:cNvPr>
          <p:cNvSpPr txBox="1"/>
          <p:nvPr/>
        </p:nvSpPr>
        <p:spPr>
          <a:xfrm>
            <a:off x="203200" y="1323034"/>
            <a:ext cx="435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save</a:t>
            </a:r>
            <a:r>
              <a:rPr lang="fr-FR" dirty="0"/>
              <a:t> content as file </a:t>
            </a:r>
            <a:r>
              <a:rPr lang="fr-FR" b="1" dirty="0"/>
              <a:t>c:\data\loremIpsum.txt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0F5E1-D889-3E80-AD96-CD13E4E404D3}"/>
              </a:ext>
            </a:extLst>
          </p:cNvPr>
          <p:cNvSpPr txBox="1"/>
          <p:nvPr/>
        </p:nvSpPr>
        <p:spPr>
          <a:xfrm>
            <a:off x="243840" y="3229897"/>
            <a:ext cx="1008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file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correctly</a:t>
            </a:r>
            <a:r>
              <a:rPr lang="fr-FR" dirty="0"/>
              <a:t> or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wrong</a:t>
            </a:r>
            <a:r>
              <a:rPr lang="fr-FR" dirty="0"/>
              <a:t> =&gt;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 "Path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exist</a:t>
            </a:r>
            <a:r>
              <a:rPr lang="fr-FR" dirty="0"/>
              <a:t>: file:/..."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6778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9006-1CA6-EB5E-2BBD-F9E76A26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8570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    (or Run    )</a:t>
            </a:r>
            <a:br>
              <a:rPr lang="fr-FR" dirty="0"/>
            </a:br>
            <a:r>
              <a:rPr lang="fr-FR" dirty="0" err="1"/>
              <a:t>will</a:t>
            </a:r>
            <a:r>
              <a:rPr lang="fr-FR" dirty="0"/>
              <a:t> FAIL on </a:t>
            </a:r>
            <a:r>
              <a:rPr lang="fr-FR" dirty="0" err="1"/>
              <a:t>jdk</a:t>
            </a:r>
            <a:r>
              <a:rPr lang="fr-FR" dirty="0"/>
              <a:t> &gt;=11 and </a:t>
            </a:r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jdk</a:t>
            </a:r>
            <a:r>
              <a:rPr lang="fr-FR" dirty="0"/>
              <a:t> &lt;11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2E91A-3FEF-63FB-021E-0CFA3D30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70" y="3051726"/>
            <a:ext cx="4705758" cy="1238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995C7-1B73-145F-49F2-0752AAEDD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250" y="2098621"/>
            <a:ext cx="3036833" cy="426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7AAE7-B9EA-96A4-E391-D7A823852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240" y="1405014"/>
            <a:ext cx="4629551" cy="12840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2B7C42-A1AE-F998-0F5A-56DEDAE0D410}"/>
              </a:ext>
            </a:extLst>
          </p:cNvPr>
          <p:cNvCxnSpPr>
            <a:cxnSpLocks/>
          </p:cNvCxnSpPr>
          <p:nvPr/>
        </p:nvCxnSpPr>
        <p:spPr>
          <a:xfrm>
            <a:off x="2211010" y="2477105"/>
            <a:ext cx="396724" cy="8031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7A4F7-084C-D6F1-FB49-0AC68390B913}"/>
              </a:ext>
            </a:extLst>
          </p:cNvPr>
          <p:cNvSpPr/>
          <p:nvPr/>
        </p:nvSpPr>
        <p:spPr>
          <a:xfrm>
            <a:off x="1892902" y="2190350"/>
            <a:ext cx="3985383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7B6708-6CE6-F6CA-1119-C14EBB50F48A}"/>
              </a:ext>
            </a:extLst>
          </p:cNvPr>
          <p:cNvSpPr/>
          <p:nvPr/>
        </p:nvSpPr>
        <p:spPr>
          <a:xfrm>
            <a:off x="9506857" y="2050044"/>
            <a:ext cx="324153" cy="475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D4E73C-CE88-A6AD-4B62-135B08EBD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22" y="0"/>
            <a:ext cx="369439" cy="5911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9639E0-A551-5139-7924-AF45F4F10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706" y="4838"/>
            <a:ext cx="378279" cy="5043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DCC79C-784D-1CA3-CF73-C1D1B2EF9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685" y="4995142"/>
            <a:ext cx="6548195" cy="18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9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FE10-79E5-DC04-8F30-74D50CA5A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/>
              <a:t>Failure cause : java </a:t>
            </a:r>
            <a:r>
              <a:rPr lang="fr-FR" dirty="0" err="1"/>
              <a:t>security</a:t>
            </a:r>
            <a:r>
              <a:rPr lang="fr-FR" dirty="0"/>
              <a:t> on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1BAEE-2DE5-F4C4-CE84-3B3B19CB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599"/>
            <a:ext cx="12192000" cy="20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EA9EA-F288-515F-7686-2AE3395AE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7252-7582-64E8-2606-44BB9D63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/>
              <a:t>Edit Run/</a:t>
            </a:r>
            <a:r>
              <a:rPr lang="fr-FR" dirty="0" err="1"/>
              <a:t>Debug</a:t>
            </a:r>
            <a:r>
              <a:rPr lang="fr-FR" dirty="0"/>
              <a:t> Config - JVM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361CB-D8C4-871A-AE5E-563385D9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2" y="749872"/>
            <a:ext cx="2655494" cy="1287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EF9A12-42F9-4B26-8160-0D3E046394BA}"/>
              </a:ext>
            </a:extLst>
          </p:cNvPr>
          <p:cNvSpPr/>
          <p:nvPr/>
        </p:nvSpPr>
        <p:spPr>
          <a:xfrm>
            <a:off x="354972" y="1626914"/>
            <a:ext cx="1507079" cy="233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094F17-8E50-280C-054B-425075043089}"/>
              </a:ext>
            </a:extLst>
          </p:cNvPr>
          <p:cNvCxnSpPr>
            <a:cxnSpLocks/>
          </p:cNvCxnSpPr>
          <p:nvPr/>
        </p:nvCxnSpPr>
        <p:spPr>
          <a:xfrm>
            <a:off x="1413309" y="1058769"/>
            <a:ext cx="0" cy="5281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536D53-61B3-AAD2-24A4-09886111896F}"/>
              </a:ext>
            </a:extLst>
          </p:cNvPr>
          <p:cNvSpPr/>
          <p:nvPr/>
        </p:nvSpPr>
        <p:spPr>
          <a:xfrm>
            <a:off x="233905" y="760369"/>
            <a:ext cx="1276166" cy="281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B3901-2ABF-2F40-91A4-40A6E5BC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04" y="1626914"/>
            <a:ext cx="5742233" cy="48881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9A939D-A1F5-E0AB-682E-D40F00973819}"/>
              </a:ext>
            </a:extLst>
          </p:cNvPr>
          <p:cNvCxnSpPr>
            <a:cxnSpLocks/>
          </p:cNvCxnSpPr>
          <p:nvPr/>
        </p:nvCxnSpPr>
        <p:spPr>
          <a:xfrm>
            <a:off x="1862051" y="1743771"/>
            <a:ext cx="4927830" cy="13622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94A47-15E6-9B4D-D9BF-796938353374}"/>
              </a:ext>
            </a:extLst>
          </p:cNvPr>
          <p:cNvSpPr/>
          <p:nvPr/>
        </p:nvSpPr>
        <p:spPr>
          <a:xfrm>
            <a:off x="6848253" y="2965752"/>
            <a:ext cx="1025090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932FB2-A5DA-2801-15A4-AEEDC6E4B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648" y="2903171"/>
            <a:ext cx="2706028" cy="357348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C98D78-9E38-BB04-BCC0-124F161E4DBD}"/>
              </a:ext>
            </a:extLst>
          </p:cNvPr>
          <p:cNvCxnSpPr>
            <a:cxnSpLocks/>
          </p:cNvCxnSpPr>
          <p:nvPr/>
        </p:nvCxnSpPr>
        <p:spPr>
          <a:xfrm>
            <a:off x="7924800" y="3106057"/>
            <a:ext cx="1328996" cy="17489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7B05517-D521-B2B1-5C67-4705CAF8D434}"/>
              </a:ext>
            </a:extLst>
          </p:cNvPr>
          <p:cNvSpPr/>
          <p:nvPr/>
        </p:nvSpPr>
        <p:spPr>
          <a:xfrm>
            <a:off x="9312168" y="4714724"/>
            <a:ext cx="1025090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91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43E0-BB6A-B081-2484-68E242694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: Install Java IDE  (IDEA </a:t>
            </a:r>
            <a:r>
              <a:rPr lang="fr-FR" dirty="0" err="1"/>
              <a:t>IntelliJ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EF28-743B-96CE-CB9A-6973514D8337}"/>
              </a:ext>
            </a:extLst>
          </p:cNvPr>
          <p:cNvSpPr txBox="1"/>
          <p:nvPr/>
        </p:nvSpPr>
        <p:spPr>
          <a:xfrm>
            <a:off x="2844800" y="1514324"/>
            <a:ext cx="6723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https://www.jetbrains.com/idea/download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C2A84-F1EC-831F-A5F7-D550C1B2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7" y="1946456"/>
            <a:ext cx="9526210" cy="4694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B79F06-109C-53A4-7C67-AAA7550AFDF3}"/>
              </a:ext>
            </a:extLst>
          </p:cNvPr>
          <p:cNvSpPr/>
          <p:nvPr/>
        </p:nvSpPr>
        <p:spPr>
          <a:xfrm>
            <a:off x="1765905" y="5433181"/>
            <a:ext cx="2510971" cy="387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235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1F22-BF05-08F5-DD2E-43F97D805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ADE1-B7B6-D571-99CD-FE06A391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JVM options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99596-790C-7105-F6AB-1D3992D80BDF}"/>
              </a:ext>
            </a:extLst>
          </p:cNvPr>
          <p:cNvSpPr txBox="1"/>
          <p:nvPr/>
        </p:nvSpPr>
        <p:spPr>
          <a:xfrm>
            <a:off x="425753" y="812801"/>
            <a:ext cx="82344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-Xmx3g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java.lang.invoke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java.lang.reflect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/java.io=ALL-UNNAMED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/java.net=ALL-UNNAMED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java.nio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java.util.concurrent.atomic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/sun.nio.ch=ALL-UNNAMED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sun.nio.cs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sun.security.action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sun.util.calendar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java.security.jgss</a:t>
            </a:r>
            <a:r>
              <a:rPr lang="fr-FR" dirty="0"/>
              <a:t>/sun.security.krb5=ALL-UNNAMED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F19CC-2C1F-9F4A-4BA9-AA2CFACC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59" y="4413159"/>
            <a:ext cx="5704064" cy="20956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C1442E-956A-C894-D405-AB7AC54566D6}"/>
              </a:ext>
            </a:extLst>
          </p:cNvPr>
          <p:cNvCxnSpPr>
            <a:cxnSpLocks/>
          </p:cNvCxnSpPr>
          <p:nvPr/>
        </p:nvCxnSpPr>
        <p:spPr>
          <a:xfrm>
            <a:off x="5133219" y="5038876"/>
            <a:ext cx="1301448" cy="3120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BA88F5F-0CEF-93A1-C798-450C563E14DE}"/>
              </a:ext>
            </a:extLst>
          </p:cNvPr>
          <p:cNvSpPr/>
          <p:nvPr/>
        </p:nvSpPr>
        <p:spPr>
          <a:xfrm>
            <a:off x="6496396" y="5217885"/>
            <a:ext cx="5163414" cy="312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81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925F-7B36-681A-F393-2CE60F458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8B76-34D3-12AA-1DED-84419C5B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Relaunch</a:t>
            </a:r>
            <a:r>
              <a:rPr lang="fr-FR" dirty="0"/>
              <a:t> ...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D436-9B02-63D8-316D-1E2B8DD4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5" y="1733403"/>
            <a:ext cx="8066469" cy="3391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1412D1-E1EA-60C8-B5A5-314D1C3EB164}"/>
              </a:ext>
            </a:extLst>
          </p:cNvPr>
          <p:cNvCxnSpPr>
            <a:cxnSpLocks/>
          </p:cNvCxnSpPr>
          <p:nvPr/>
        </p:nvCxnSpPr>
        <p:spPr>
          <a:xfrm>
            <a:off x="1103085" y="4003523"/>
            <a:ext cx="1301448" cy="3120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70175F-EFF3-C321-13B6-E0CFF238D43C}"/>
              </a:ext>
            </a:extLst>
          </p:cNvPr>
          <p:cNvSpPr/>
          <p:nvPr/>
        </p:nvSpPr>
        <p:spPr>
          <a:xfrm>
            <a:off x="2466262" y="4182532"/>
            <a:ext cx="1138119" cy="312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DD362-DF11-5CD6-97F4-ED8CD9F4DAD1}"/>
              </a:ext>
            </a:extLst>
          </p:cNvPr>
          <p:cNvSpPr/>
          <p:nvPr/>
        </p:nvSpPr>
        <p:spPr>
          <a:xfrm>
            <a:off x="4302319" y="4871962"/>
            <a:ext cx="1058291" cy="252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31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A5732-FE84-8665-4B19-7F68078D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3FD2-8789-8D73-A79C-98C68F17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23" y="1785257"/>
            <a:ext cx="10515600" cy="1195009"/>
          </a:xfrm>
        </p:spPr>
        <p:txBody>
          <a:bodyPr/>
          <a:lstStyle/>
          <a:p>
            <a:pPr algn="ctr"/>
            <a:r>
              <a:rPr lang="fr-FR" dirty="0" err="1"/>
              <a:t>Changing</a:t>
            </a:r>
            <a:r>
              <a:rPr lang="fr-FR" dirty="0"/>
              <a:t> to use module </a:t>
            </a:r>
            <a:r>
              <a:rPr lang="fr-FR" dirty="0" err="1"/>
              <a:t>spark-sql</a:t>
            </a:r>
            <a:r>
              <a:rPr lang="fr-FR" dirty="0"/>
              <a:t>  </a:t>
            </a:r>
            <a:r>
              <a:rPr lang="fr-FR" dirty="0" err="1"/>
              <a:t>SparkSession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6964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577EB-C094-B763-B4B0-9B4A9BC42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0DBA-B633-625C-9110-42DCA8EB8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/>
              <a:t>Edit pom.xml  +  Maven  Sync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E2489-7FA9-9FC7-AE1F-3108CA3EE1C3}"/>
              </a:ext>
            </a:extLst>
          </p:cNvPr>
          <p:cNvSpPr txBox="1"/>
          <p:nvPr/>
        </p:nvSpPr>
        <p:spPr>
          <a:xfrm>
            <a:off x="3256038" y="224160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&gt;spark-sql_2.13&lt;/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&lt;version&gt;3.5.0&lt;/version&gt;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609D3-1E42-0790-2932-7750B1B3543D}"/>
              </a:ext>
            </a:extLst>
          </p:cNvPr>
          <p:cNvSpPr txBox="1"/>
          <p:nvPr/>
        </p:nvSpPr>
        <p:spPr>
          <a:xfrm>
            <a:off x="3057675" y="4920343"/>
            <a:ext cx="557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Notice:  spark-sql_2.13  </a:t>
            </a:r>
            <a:r>
              <a:rPr lang="fr-FR" dirty="0" err="1"/>
              <a:t>dependends</a:t>
            </a:r>
            <a:r>
              <a:rPr lang="fr-FR" dirty="0"/>
              <a:t> on spark-core_2.13  </a:t>
            </a:r>
          </a:p>
          <a:p>
            <a:r>
              <a:rPr lang="fr-FR" dirty="0"/>
              <a:t>...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spark-core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implicit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2365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B4352-F314-7B1C-A980-8A2452474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EA6D-7818-7DF3-9BBF-66F12D25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new class "</a:t>
            </a:r>
            <a:r>
              <a:rPr lang="fr-FR" dirty="0" err="1"/>
              <a:t>SparkSqlApp</a:t>
            </a:r>
            <a:r>
              <a:rPr lang="fr-FR" dirty="0"/>
              <a:t>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EF7CA-0964-D1E0-A423-E113068462AE}"/>
              </a:ext>
            </a:extLst>
          </p:cNvPr>
          <p:cNvSpPr txBox="1"/>
          <p:nvPr/>
        </p:nvSpPr>
        <p:spPr>
          <a:xfrm>
            <a:off x="2496458" y="1059544"/>
            <a:ext cx="8534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import </a:t>
            </a:r>
            <a:r>
              <a:rPr lang="fr-FR" dirty="0" err="1"/>
              <a:t>org.apache.spark.SparkConf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org.apache.spark.sql.Dataset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org.apache.spark.sql.SparkSession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public class </a:t>
            </a:r>
            <a:r>
              <a:rPr lang="fr-FR" dirty="0" err="1"/>
              <a:t>SparkSqlApp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{</a:t>
            </a:r>
          </a:p>
          <a:p>
            <a:r>
              <a:rPr lang="fr-FR" dirty="0"/>
              <a:t>        </a:t>
            </a:r>
            <a:r>
              <a:rPr lang="fr-FR" dirty="0" err="1"/>
              <a:t>SparkConf</a:t>
            </a:r>
            <a:r>
              <a:rPr lang="fr-FR" dirty="0"/>
              <a:t> </a:t>
            </a:r>
            <a:r>
              <a:rPr lang="fr-FR" dirty="0" err="1"/>
              <a:t>sparkConf</a:t>
            </a:r>
            <a:r>
              <a:rPr lang="fr-FR" dirty="0"/>
              <a:t> = new </a:t>
            </a:r>
            <a:r>
              <a:rPr lang="fr-FR" dirty="0" err="1"/>
              <a:t>SparkConf</a:t>
            </a:r>
            <a:r>
              <a:rPr lang="fr-FR" dirty="0"/>
              <a:t>()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setAppName</a:t>
            </a:r>
            <a:r>
              <a:rPr lang="fr-FR" dirty="0"/>
              <a:t>("td5-sparksql-app")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setMaster</a:t>
            </a:r>
            <a:r>
              <a:rPr lang="fr-FR" dirty="0"/>
              <a:t>("local[*]");</a:t>
            </a:r>
          </a:p>
          <a:p>
            <a:r>
              <a:rPr lang="fr-FR" dirty="0"/>
              <a:t>        </a:t>
            </a:r>
            <a:r>
              <a:rPr lang="fr-FR" dirty="0" err="1"/>
              <a:t>SparkSession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           .config(</a:t>
            </a:r>
            <a:r>
              <a:rPr lang="fr-FR" dirty="0" err="1"/>
              <a:t>sparkConf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               .</a:t>
            </a:r>
            <a:r>
              <a:rPr lang="fr-FR" dirty="0" err="1"/>
              <a:t>getOrCreate</a:t>
            </a:r>
            <a:r>
              <a:rPr lang="fr-FR" dirty="0"/>
              <a:t>();</a:t>
            </a:r>
          </a:p>
          <a:p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lineDs</a:t>
            </a:r>
            <a:r>
              <a:rPr lang="fr-FR" dirty="0"/>
              <a:t> = </a:t>
            </a:r>
            <a:r>
              <a:rPr lang="fr-FR" dirty="0" err="1"/>
              <a:t>spark.read</a:t>
            </a:r>
            <a:r>
              <a:rPr lang="fr-FR" dirty="0"/>
              <a:t>().</a:t>
            </a:r>
            <a:r>
              <a:rPr lang="fr-FR" dirty="0" err="1"/>
              <a:t>textFile</a:t>
            </a:r>
            <a:r>
              <a:rPr lang="fr-FR" dirty="0"/>
              <a:t>("c:/data/loremIpsum.txt");</a:t>
            </a:r>
          </a:p>
          <a:p>
            <a:r>
              <a:rPr lang="fr-FR" dirty="0"/>
              <a:t>        long </a:t>
            </a:r>
            <a:r>
              <a:rPr lang="fr-FR" dirty="0" err="1"/>
              <a:t>lineCount</a:t>
            </a:r>
            <a:r>
              <a:rPr lang="fr-FR" dirty="0"/>
              <a:t> = </a:t>
            </a:r>
            <a:r>
              <a:rPr lang="fr-FR" dirty="0" err="1"/>
              <a:t>lineDs.count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("line count:" + </a:t>
            </a:r>
            <a:r>
              <a:rPr lang="fr-FR" dirty="0" err="1"/>
              <a:t>lineCount</a:t>
            </a:r>
            <a:r>
              <a:rPr lang="fr-FR" dirty="0"/>
              <a:t>);</a:t>
            </a:r>
          </a:p>
          <a:p>
            <a:r>
              <a:rPr lang="fr-FR" dirty="0"/>
              <a:t>        </a:t>
            </a:r>
            <a:r>
              <a:rPr lang="fr-FR" dirty="0" err="1"/>
              <a:t>lineDs.show</a:t>
            </a:r>
            <a:r>
              <a:rPr lang="fr-FR" dirty="0"/>
              <a:t>(10, false);</a:t>
            </a:r>
          </a:p>
          <a:p>
            <a:r>
              <a:rPr lang="fr-FR" dirty="0"/>
              <a:t>        </a:t>
            </a:r>
            <a:r>
              <a:rPr lang="fr-FR" dirty="0" err="1"/>
              <a:t>spark.stop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944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5FBA4-ECE1-4640-BBA7-EEB18E649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8F79-3242-056C-3560-ABCC60BB7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09818"/>
          </a:xfrm>
        </p:spPr>
        <p:txBody>
          <a:bodyPr/>
          <a:lstStyle/>
          <a:p>
            <a:pPr algn="ctr"/>
            <a:r>
              <a:rPr lang="fr-FR" dirty="0"/>
              <a:t>Duplicate Run/</a:t>
            </a:r>
            <a:r>
              <a:rPr lang="fr-FR" dirty="0" err="1"/>
              <a:t>Debug</a:t>
            </a:r>
            <a:r>
              <a:rPr lang="fr-FR" dirty="0"/>
              <a:t> Configurations</a:t>
            </a:r>
            <a:br>
              <a:rPr lang="fr-FR" dirty="0"/>
            </a:br>
            <a:r>
              <a:rPr lang="fr-FR" dirty="0"/>
              <a:t>(or Edit </a:t>
            </a:r>
            <a:r>
              <a:rPr lang="fr-FR" dirty="0" err="1"/>
              <a:t>similar</a:t>
            </a:r>
            <a:r>
              <a:rPr lang="fr-FR" dirty="0"/>
              <a:t> VM Options) ... </a:t>
            </a:r>
            <a:r>
              <a:rPr lang="fr-FR" dirty="0" err="1"/>
              <a:t>Debug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D9830-65B2-901A-68CA-BE38829B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54" y="1309819"/>
            <a:ext cx="7677815" cy="213378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75ED0E-AF14-1536-E59B-E754D69630F9}"/>
              </a:ext>
            </a:extLst>
          </p:cNvPr>
          <p:cNvCxnSpPr>
            <a:cxnSpLocks/>
          </p:cNvCxnSpPr>
          <p:nvPr/>
        </p:nvCxnSpPr>
        <p:spPr>
          <a:xfrm flipV="1">
            <a:off x="899884" y="1889275"/>
            <a:ext cx="48383" cy="2975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620B539-F066-F0D8-107F-93FF77A392D1}"/>
              </a:ext>
            </a:extLst>
          </p:cNvPr>
          <p:cNvSpPr/>
          <p:nvPr/>
        </p:nvSpPr>
        <p:spPr>
          <a:xfrm>
            <a:off x="768090" y="2186816"/>
            <a:ext cx="120585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9E82B-4674-B692-26F1-0009EFEC5BC1}"/>
              </a:ext>
            </a:extLst>
          </p:cNvPr>
          <p:cNvSpPr/>
          <p:nvPr/>
        </p:nvSpPr>
        <p:spPr>
          <a:xfrm>
            <a:off x="823728" y="1664302"/>
            <a:ext cx="245491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729281-4B7F-C02B-986F-A6885A934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08" y="3147330"/>
            <a:ext cx="7685436" cy="35436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1A1A90-682F-C89B-D9AF-90CBFF9BFE3D}"/>
              </a:ext>
            </a:extLst>
          </p:cNvPr>
          <p:cNvCxnSpPr>
            <a:cxnSpLocks/>
          </p:cNvCxnSpPr>
          <p:nvPr/>
        </p:nvCxnSpPr>
        <p:spPr>
          <a:xfrm>
            <a:off x="1117600" y="1819124"/>
            <a:ext cx="2898019" cy="25545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D920940-6B38-0506-D8FB-A6698AA81EFD}"/>
              </a:ext>
            </a:extLst>
          </p:cNvPr>
          <p:cNvSpPr/>
          <p:nvPr/>
        </p:nvSpPr>
        <p:spPr>
          <a:xfrm>
            <a:off x="6560457" y="3732588"/>
            <a:ext cx="928914" cy="215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D23090-4DC4-22AA-0F5A-D31FE522C838}"/>
              </a:ext>
            </a:extLst>
          </p:cNvPr>
          <p:cNvSpPr/>
          <p:nvPr/>
        </p:nvSpPr>
        <p:spPr>
          <a:xfrm>
            <a:off x="6790266" y="6125026"/>
            <a:ext cx="928914" cy="215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D2B252-B340-55A1-7FEF-149F38893C01}"/>
              </a:ext>
            </a:extLst>
          </p:cNvPr>
          <p:cNvCxnSpPr>
            <a:cxnSpLocks/>
          </p:cNvCxnSpPr>
          <p:nvPr/>
        </p:nvCxnSpPr>
        <p:spPr>
          <a:xfrm flipV="1">
            <a:off x="5354602" y="3846286"/>
            <a:ext cx="1031684" cy="4886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CA644B-B3B6-A730-E819-0F4223BA7E3C}"/>
              </a:ext>
            </a:extLst>
          </p:cNvPr>
          <p:cNvCxnSpPr>
            <a:cxnSpLocks/>
          </p:cNvCxnSpPr>
          <p:nvPr/>
        </p:nvCxnSpPr>
        <p:spPr>
          <a:xfrm>
            <a:off x="5354602" y="4495801"/>
            <a:ext cx="572064" cy="17695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7CB8F26-DC68-4F1A-D0D0-F4F243F759AF}"/>
              </a:ext>
            </a:extLst>
          </p:cNvPr>
          <p:cNvSpPr/>
          <p:nvPr/>
        </p:nvSpPr>
        <p:spPr>
          <a:xfrm>
            <a:off x="4082184" y="4270828"/>
            <a:ext cx="120585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1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9D53-AFB4-E31F-25AA-1D044167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3862-69A2-7380-EF79-D7201CAA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...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05392-605A-01AC-285A-103DCE7B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39" y="1114348"/>
            <a:ext cx="10428874" cy="52582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D15F01-E2FF-FDF7-33F3-B1DD0A86F79C}"/>
              </a:ext>
            </a:extLst>
          </p:cNvPr>
          <p:cNvCxnSpPr>
            <a:cxnSpLocks/>
          </p:cNvCxnSpPr>
          <p:nvPr/>
        </p:nvCxnSpPr>
        <p:spPr>
          <a:xfrm>
            <a:off x="217714" y="2501296"/>
            <a:ext cx="1325639" cy="4257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A75921F-FE4E-565C-453B-4F7D942B43B8}"/>
              </a:ext>
            </a:extLst>
          </p:cNvPr>
          <p:cNvSpPr/>
          <p:nvPr/>
        </p:nvSpPr>
        <p:spPr>
          <a:xfrm>
            <a:off x="1543353" y="2814561"/>
            <a:ext cx="120585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60F2ED-3136-11BB-9424-E358D889CEE2}"/>
              </a:ext>
            </a:extLst>
          </p:cNvPr>
          <p:cNvSpPr/>
          <p:nvPr/>
        </p:nvSpPr>
        <p:spPr>
          <a:xfrm>
            <a:off x="4574420" y="3039534"/>
            <a:ext cx="339392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C2F89-8E35-2BB1-4FF5-71C6F3F4A395}"/>
              </a:ext>
            </a:extLst>
          </p:cNvPr>
          <p:cNvSpPr/>
          <p:nvPr/>
        </p:nvSpPr>
        <p:spPr>
          <a:xfrm>
            <a:off x="3357639" y="5819020"/>
            <a:ext cx="1001485" cy="204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487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3E8F-5B6B-C619-7BB7-F66B8583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255678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API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Encoders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303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ED57D-0351-828E-6D46-382637169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8285-AB51-01B4-B9A5-A3B11AD5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 err="1"/>
              <a:t>createDataset</a:t>
            </a:r>
            <a:r>
              <a:rPr lang="fr-FR" dirty="0"/>
              <a:t> .. </a:t>
            </a:r>
            <a:r>
              <a:rPr lang="fr-FR" dirty="0" err="1"/>
              <a:t>need</a:t>
            </a:r>
            <a:r>
              <a:rPr lang="fr-FR" dirty="0"/>
              <a:t> Encoder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2473A-4A90-A06B-5CF2-A41626F74BAA}"/>
              </a:ext>
            </a:extLst>
          </p:cNvPr>
          <p:cNvSpPr txBox="1"/>
          <p:nvPr/>
        </p:nvSpPr>
        <p:spPr>
          <a:xfrm>
            <a:off x="1722363" y="2551837"/>
            <a:ext cx="99132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List&lt;String&gt; </a:t>
            </a:r>
            <a:r>
              <a:rPr lang="fr-FR" dirty="0" err="1"/>
              <a:t>testList</a:t>
            </a:r>
            <a:r>
              <a:rPr lang="fr-FR" dirty="0"/>
              <a:t> = </a:t>
            </a:r>
            <a:r>
              <a:rPr lang="fr-FR" dirty="0" err="1"/>
              <a:t>Arrays.asList</a:t>
            </a:r>
            <a:r>
              <a:rPr lang="fr-FR" dirty="0"/>
              <a:t>("hello", "world");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testDs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   </a:t>
            </a:r>
            <a:r>
              <a:rPr lang="fr-FR" b="1" dirty="0"/>
              <a:t>???????</a:t>
            </a:r>
            <a:r>
              <a:rPr lang="fr-FR" dirty="0"/>
              <a:t>    );      </a:t>
            </a:r>
            <a:r>
              <a:rPr lang="fr-FR" b="1" dirty="0"/>
              <a:t>// &lt;== 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testDs</a:t>
            </a:r>
            <a:r>
              <a:rPr lang="fr-FR" dirty="0"/>
              <a:t> count:" + </a:t>
            </a:r>
            <a:r>
              <a:rPr lang="fr-FR" dirty="0" err="1"/>
              <a:t>testDs.count</a:t>
            </a:r>
            <a:r>
              <a:rPr lang="fr-FR" dirty="0"/>
              <a:t>());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1039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1CBB41-F444-36A8-7FDC-25D4476FC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012A-DD90-5595-68FE-27DB46F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HINT 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3831D-87FF-9F3E-85BF-6E42FFAC4104}"/>
              </a:ext>
            </a:extLst>
          </p:cNvPr>
          <p:cNvSpPr txBox="1"/>
          <p:nvPr/>
        </p:nvSpPr>
        <p:spPr>
          <a:xfrm>
            <a:off x="1248229" y="2788921"/>
            <a:ext cx="99132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List&lt;String&gt; </a:t>
            </a:r>
            <a:r>
              <a:rPr lang="fr-FR" sz="2400" dirty="0" err="1"/>
              <a:t>stringList</a:t>
            </a:r>
            <a:r>
              <a:rPr lang="fr-FR" sz="2400" dirty="0"/>
              <a:t> = </a:t>
            </a:r>
            <a:r>
              <a:rPr lang="fr-FR" sz="2400" dirty="0" err="1"/>
              <a:t>Arrays.asList</a:t>
            </a:r>
            <a:r>
              <a:rPr lang="fr-FR" sz="2400" dirty="0"/>
              <a:t>("hello", "world");</a:t>
            </a:r>
          </a:p>
          <a:p>
            <a:endParaRPr lang="fr-FR" sz="2400" dirty="0"/>
          </a:p>
          <a:p>
            <a:r>
              <a:rPr lang="fr-FR" sz="2400" dirty="0" err="1"/>
              <a:t>Dataset</a:t>
            </a:r>
            <a:r>
              <a:rPr lang="fr-FR" sz="2400" dirty="0"/>
              <a:t>&lt;String&gt; </a:t>
            </a:r>
            <a:r>
              <a:rPr lang="fr-FR" sz="2400" dirty="0" err="1"/>
              <a:t>testDs</a:t>
            </a:r>
            <a:r>
              <a:rPr lang="fr-FR" sz="2400" dirty="0"/>
              <a:t> = </a:t>
            </a:r>
            <a:r>
              <a:rPr lang="fr-FR" sz="2400" dirty="0" err="1"/>
              <a:t>spark.createDataset</a:t>
            </a:r>
            <a:r>
              <a:rPr lang="fr-FR" sz="2400" dirty="0"/>
              <a:t>(</a:t>
            </a:r>
            <a:r>
              <a:rPr lang="fr-FR" sz="2400" dirty="0" err="1"/>
              <a:t>stringList</a:t>
            </a:r>
            <a:r>
              <a:rPr lang="fr-FR" sz="2400" dirty="0"/>
              <a:t>, </a:t>
            </a:r>
            <a:r>
              <a:rPr lang="fr-FR" sz="2400" dirty="0" err="1"/>
              <a:t>Encoders.STRING</a:t>
            </a:r>
            <a:r>
              <a:rPr lang="fr-FR" sz="2400" dirty="0"/>
              <a:t>());</a:t>
            </a:r>
          </a:p>
          <a:p>
            <a:r>
              <a:rPr lang="fr-FR" sz="2400" dirty="0" err="1"/>
              <a:t>System.out.println</a:t>
            </a:r>
            <a:r>
              <a:rPr lang="fr-FR" sz="2400" dirty="0"/>
              <a:t>("</a:t>
            </a:r>
            <a:r>
              <a:rPr lang="fr-FR" sz="2400" dirty="0" err="1"/>
              <a:t>testDs</a:t>
            </a:r>
            <a:r>
              <a:rPr lang="fr-FR" sz="2400" dirty="0"/>
              <a:t> count:" + </a:t>
            </a:r>
            <a:r>
              <a:rPr lang="fr-FR" sz="2400" dirty="0" err="1"/>
              <a:t>testDs.count</a:t>
            </a:r>
            <a:r>
              <a:rPr lang="fr-FR" sz="24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5012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94D-5EB3-6509-AB36-ED4B3EE06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2"/>
          </a:xfrm>
        </p:spPr>
        <p:txBody>
          <a:bodyPr/>
          <a:lstStyle/>
          <a:p>
            <a:pPr algn="ctr"/>
            <a:r>
              <a:rPr lang="fr-FR" dirty="0"/>
              <a:t>Note : </a:t>
            </a:r>
            <a:r>
              <a:rPr lang="fr-FR" dirty="0" err="1"/>
              <a:t>pre-requisites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BE5CC-04D0-BAA9-64E1-1D3F6E7C93C4}"/>
              </a:ext>
            </a:extLst>
          </p:cNvPr>
          <p:cNvSpPr txBox="1"/>
          <p:nvPr/>
        </p:nvSpPr>
        <p:spPr>
          <a:xfrm>
            <a:off x="1567543" y="2061028"/>
            <a:ext cx="104616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IntelliJ</a:t>
            </a:r>
            <a:r>
              <a:rPr lang="fr-FR" sz="2400" dirty="0"/>
              <a:t> IDEA "</a:t>
            </a:r>
            <a:r>
              <a:rPr lang="fr-FR" sz="2400" b="1" dirty="0"/>
              <a:t>Community</a:t>
            </a:r>
            <a:r>
              <a:rPr lang="fr-FR" sz="2400" dirty="0"/>
              <a:t>"  Edition  </a:t>
            </a:r>
            <a:r>
              <a:rPr lang="fr-FR" sz="2400" dirty="0" err="1"/>
              <a:t>is</a:t>
            </a:r>
            <a:r>
              <a:rPr lang="fr-FR" sz="2400" dirty="0"/>
              <a:t> Free   (but supports </a:t>
            </a:r>
            <a:r>
              <a:rPr lang="fr-FR" sz="2400" dirty="0" err="1"/>
              <a:t>only</a:t>
            </a:r>
            <a:r>
              <a:rPr lang="fr-FR" sz="2400" dirty="0"/>
              <a:t> Java/</a:t>
            </a:r>
            <a:r>
              <a:rPr lang="fr-FR" sz="2400" dirty="0" err="1"/>
              <a:t>Kotlin</a:t>
            </a:r>
            <a:r>
              <a:rPr lang="fr-FR" sz="2400" dirty="0"/>
              <a:t> langage)</a:t>
            </a:r>
          </a:p>
          <a:p>
            <a:endParaRPr lang="fr-FR" sz="2400" dirty="0"/>
          </a:p>
          <a:p>
            <a:r>
              <a:rPr lang="fr-FR" sz="2400" dirty="0" err="1"/>
              <a:t>you</a:t>
            </a:r>
            <a:r>
              <a:rPr lang="fr-FR" sz="2400" dirty="0"/>
              <a:t> can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choose</a:t>
            </a:r>
            <a:r>
              <a:rPr lang="fr-FR" sz="2400" dirty="0"/>
              <a:t> "</a:t>
            </a:r>
            <a:r>
              <a:rPr lang="fr-FR" sz="2400" dirty="0" err="1"/>
              <a:t>IntelliJ</a:t>
            </a:r>
            <a:r>
              <a:rPr lang="fr-FR" sz="2400" dirty="0"/>
              <a:t> IDEA </a:t>
            </a:r>
            <a:r>
              <a:rPr lang="fr-FR" sz="2400" b="1" dirty="0" err="1"/>
              <a:t>Ultimate</a:t>
            </a:r>
            <a:r>
              <a:rPr lang="fr-FR" sz="2400" dirty="0"/>
              <a:t>" Edition</a:t>
            </a:r>
          </a:p>
          <a:p>
            <a:r>
              <a:rPr lang="fr-FR" sz="2400" dirty="0"/>
              <a:t>free for </a:t>
            </a:r>
            <a:r>
              <a:rPr lang="fr-FR" sz="2400" dirty="0" err="1"/>
              <a:t>students</a:t>
            </a:r>
            <a:r>
              <a:rPr lang="fr-FR" sz="2400" dirty="0"/>
              <a:t> =&gt; </a:t>
            </a:r>
            <a:r>
              <a:rPr lang="fr-FR" sz="2400" dirty="0" err="1"/>
              <a:t>register</a:t>
            </a:r>
            <a:r>
              <a:rPr lang="fr-FR" sz="2400" dirty="0"/>
              <a:t> an </a:t>
            </a:r>
            <a:r>
              <a:rPr lang="fr-FR" sz="2400" dirty="0" err="1"/>
              <a:t>account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"@</a:t>
            </a:r>
            <a:r>
              <a:rPr lang="fr-FR" sz="2400" dirty="0" err="1"/>
              <a:t>esilv</a:t>
            </a:r>
            <a:r>
              <a:rPr lang="fr-FR" sz="2400" dirty="0"/>
              <a:t>" email 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doing</a:t>
            </a:r>
            <a:r>
              <a:rPr lang="fr-FR" sz="2400" dirty="0"/>
              <a:t> the TD </a:t>
            </a:r>
            <a:r>
              <a:rPr lang="fr-FR" sz="2400" dirty="0" err="1"/>
              <a:t>only</a:t>
            </a:r>
            <a:r>
              <a:rPr lang="fr-FR" sz="2400" dirty="0"/>
              <a:t> =&gt; </a:t>
            </a:r>
            <a:r>
              <a:rPr lang="fr-FR" sz="2400" dirty="0" err="1"/>
              <a:t>you</a:t>
            </a:r>
            <a:r>
              <a:rPr lang="fr-FR" sz="2400" dirty="0"/>
              <a:t> have free 30 </a:t>
            </a:r>
            <a:r>
              <a:rPr lang="fr-FR" sz="2400" dirty="0" err="1"/>
              <a:t>days</a:t>
            </a:r>
            <a:r>
              <a:rPr lang="fr-FR" sz="2400" dirty="0"/>
              <a:t>-trial </a:t>
            </a:r>
            <a:r>
              <a:rPr lang="fr-FR" sz="2400" dirty="0" err="1"/>
              <a:t>without</a:t>
            </a:r>
            <a:r>
              <a:rPr lang="fr-FR" sz="2400" dirty="0"/>
              <a:t> </a:t>
            </a:r>
            <a:r>
              <a:rPr lang="fr-FR" sz="2400" dirty="0" err="1"/>
              <a:t>registering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20489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180F-A5FF-1462-153E-F2943E8D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&lt;String&gt; .</a:t>
            </a:r>
            <a:r>
              <a:rPr lang="fr-FR" dirty="0" err="1"/>
              <a:t>map</a:t>
            </a:r>
            <a:r>
              <a:rPr lang="fr-FR" dirty="0"/>
              <a:t>()  to use </a:t>
            </a:r>
            <a:r>
              <a:rPr lang="fr-FR" dirty="0" err="1"/>
              <a:t>upper</a:t>
            </a:r>
            <a:r>
              <a:rPr lang="fr-FR" dirty="0"/>
              <a:t>-cases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63E1-C066-8A9F-6CEF-9BC5168CF44F}"/>
              </a:ext>
            </a:extLst>
          </p:cNvPr>
          <p:cNvSpPr txBox="1"/>
          <p:nvPr/>
        </p:nvSpPr>
        <p:spPr>
          <a:xfrm>
            <a:off x="2888342" y="417864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+-----+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|value|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+-----+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|HELLO|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|WORLD|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+-----+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6ABC1-1F52-CD41-8191-2C7DC0E43FF6}"/>
              </a:ext>
            </a:extLst>
          </p:cNvPr>
          <p:cNvSpPr txBox="1"/>
          <p:nvPr/>
        </p:nvSpPr>
        <p:spPr>
          <a:xfrm>
            <a:off x="1417562" y="2228671"/>
            <a:ext cx="85489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testUpperDs</a:t>
            </a:r>
            <a:r>
              <a:rPr lang="fr-FR" dirty="0"/>
              <a:t> = </a:t>
            </a:r>
            <a:r>
              <a:rPr lang="fr-FR" dirty="0" err="1"/>
              <a:t>testDs.map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</a:t>
            </a:r>
            <a:r>
              <a:rPr lang="fr-FR" b="1" dirty="0"/>
              <a:t>??????</a:t>
            </a:r>
            <a:r>
              <a:rPr lang="fr-FR" dirty="0"/>
              <a:t>   x -&gt; </a:t>
            </a:r>
            <a:r>
              <a:rPr lang="fr-FR" dirty="0" err="1"/>
              <a:t>x.toUpperCase</a:t>
            </a:r>
            <a:r>
              <a:rPr lang="fr-FR" dirty="0"/>
              <a:t>(),                 </a:t>
            </a:r>
            <a:r>
              <a:rPr lang="fr-FR" b="1" dirty="0"/>
              <a:t>// &lt;== 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</a:t>
            </a:r>
            <a:r>
              <a:rPr lang="fr-FR" b="1" dirty="0"/>
              <a:t>??????</a:t>
            </a:r>
            <a:r>
              <a:rPr lang="fr-FR" dirty="0"/>
              <a:t>                                                         </a:t>
            </a:r>
            <a:r>
              <a:rPr lang="fr-FR" b="1" dirty="0"/>
              <a:t>// &lt;== 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br>
              <a:rPr lang="fr-FR" dirty="0"/>
            </a:br>
            <a:r>
              <a:rPr lang="fr-FR" dirty="0"/>
              <a:t> 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testUpperDs.show</a:t>
            </a:r>
            <a:r>
              <a:rPr lang="fr-FR" dirty="0"/>
              <a:t>()");</a:t>
            </a:r>
          </a:p>
          <a:p>
            <a:r>
              <a:rPr lang="fr-FR" dirty="0" err="1"/>
              <a:t>testUpperDs.show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9333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B06-82AF-E48D-A837-B6948E15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HINT  .</a:t>
            </a:r>
            <a:r>
              <a:rPr lang="fr-FR" dirty="0" err="1"/>
              <a:t>map</a:t>
            </a:r>
            <a:r>
              <a:rPr lang="fr-FR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B02C9-5785-4EDF-0232-14E2FEA7B1D0}"/>
              </a:ext>
            </a:extLst>
          </p:cNvPr>
          <p:cNvSpPr txBox="1"/>
          <p:nvPr/>
        </p:nvSpPr>
        <p:spPr>
          <a:xfrm>
            <a:off x="2719008" y="2420612"/>
            <a:ext cx="86988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&lt;String&gt; </a:t>
            </a:r>
            <a:r>
              <a:rPr lang="fr-FR" sz="2400" dirty="0" err="1"/>
              <a:t>testUpperDs</a:t>
            </a:r>
            <a:r>
              <a:rPr lang="fr-FR" sz="2400" dirty="0"/>
              <a:t> = </a:t>
            </a:r>
            <a:r>
              <a:rPr lang="fr-FR" sz="2400" dirty="0" err="1"/>
              <a:t>testDs.map</a:t>
            </a:r>
            <a:r>
              <a:rPr lang="fr-FR" sz="2400" dirty="0"/>
              <a:t>(</a:t>
            </a:r>
            <a:br>
              <a:rPr lang="fr-FR" sz="2400" dirty="0"/>
            </a:br>
            <a:r>
              <a:rPr lang="fr-FR" sz="2400" dirty="0"/>
              <a:t>            (</a:t>
            </a:r>
            <a:r>
              <a:rPr lang="fr-FR" sz="2400" dirty="0" err="1"/>
              <a:t>MapFunction</a:t>
            </a:r>
            <a:r>
              <a:rPr lang="fr-FR" sz="2400" dirty="0"/>
              <a:t>&lt;String, String&gt;) x -&gt; </a:t>
            </a:r>
            <a:r>
              <a:rPr lang="fr-FR" sz="2400" dirty="0" err="1"/>
              <a:t>x.toUpperCase</a:t>
            </a:r>
            <a:r>
              <a:rPr lang="fr-FR" sz="2400" dirty="0"/>
              <a:t>(), </a:t>
            </a:r>
          </a:p>
          <a:p>
            <a:r>
              <a:rPr lang="fr-FR" sz="2400" dirty="0"/>
              <a:t>           </a:t>
            </a:r>
            <a:r>
              <a:rPr lang="fr-FR" sz="2400" dirty="0" err="1"/>
              <a:t>Encoders.STRING</a:t>
            </a:r>
            <a:r>
              <a:rPr lang="fr-FR" sz="2400" dirty="0"/>
              <a:t>());</a:t>
            </a:r>
          </a:p>
          <a:p>
            <a:endParaRPr lang="fr-FR" sz="2400" dirty="0"/>
          </a:p>
          <a:p>
            <a:r>
              <a:rPr lang="fr-FR" sz="2400" dirty="0" err="1"/>
              <a:t>System.out.println</a:t>
            </a:r>
            <a:r>
              <a:rPr lang="fr-FR" sz="2400" dirty="0"/>
              <a:t>("</a:t>
            </a:r>
            <a:r>
              <a:rPr lang="fr-FR" sz="2400" dirty="0" err="1"/>
              <a:t>testUpperDs.show</a:t>
            </a:r>
            <a:r>
              <a:rPr lang="fr-FR" sz="2400" dirty="0"/>
              <a:t>()");</a:t>
            </a:r>
          </a:p>
          <a:p>
            <a:r>
              <a:rPr lang="fr-FR" sz="2400" dirty="0" err="1"/>
              <a:t>testUpperDs.show</a:t>
            </a:r>
            <a:r>
              <a:rPr lang="fr-FR" sz="2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21407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C3AC-0368-C481-3DA9-6555B169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449"/>
            <a:ext cx="10515600" cy="118533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:  </a:t>
            </a:r>
            <a:r>
              <a:rPr lang="fr-FR" dirty="0" err="1"/>
              <a:t>implement</a:t>
            </a:r>
            <a:r>
              <a:rPr lang="fr-FR" dirty="0"/>
              <a:t> "</a:t>
            </a:r>
            <a:r>
              <a:rPr lang="fr-FR" dirty="0" err="1"/>
              <a:t>Words</a:t>
            </a:r>
            <a:r>
              <a:rPr lang="fr-FR" dirty="0"/>
              <a:t> Count"</a:t>
            </a:r>
            <a:br>
              <a:rPr lang="fr-FR" dirty="0"/>
            </a:br>
            <a:r>
              <a:rPr lang="fr-FR" dirty="0"/>
              <a:t> on file "loremIpsum.txt"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F4A29-2B31-9200-8F6B-92E640214283}"/>
              </a:ext>
            </a:extLst>
          </p:cNvPr>
          <p:cNvSpPr txBox="1"/>
          <p:nvPr/>
        </p:nvSpPr>
        <p:spPr>
          <a:xfrm>
            <a:off x="1475619" y="2080646"/>
            <a:ext cx="1017451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wordDs</a:t>
            </a:r>
            <a:r>
              <a:rPr lang="fr-FR" dirty="0"/>
              <a:t> = </a:t>
            </a:r>
            <a:r>
              <a:rPr lang="fr-FR" dirty="0" err="1"/>
              <a:t>lineDs.flatMap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 </a:t>
            </a:r>
            <a:r>
              <a:rPr lang="fr-FR" b="1" dirty="0"/>
              <a:t>????????  </a:t>
            </a:r>
            <a:r>
              <a:rPr lang="fr-FR" dirty="0"/>
              <a:t>line -&gt; {    </a:t>
            </a:r>
            <a:r>
              <a:rPr lang="fr-FR" b="1" dirty="0"/>
              <a:t>// &lt;=======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endParaRPr lang="fr-FR" dirty="0"/>
          </a:p>
          <a:p>
            <a:r>
              <a:rPr lang="fr-FR" dirty="0"/>
              <a:t>                    String[] split = </a:t>
            </a:r>
            <a:r>
              <a:rPr lang="fr-FR" dirty="0" err="1"/>
              <a:t>line.replaceAll</a:t>
            </a:r>
            <a:r>
              <a:rPr lang="fr-FR" dirty="0"/>
              <a:t>("[,;\\.?!]", " ").replace("  ", " ").split(" ");</a:t>
            </a:r>
          </a:p>
          <a:p>
            <a:r>
              <a:rPr lang="fr-FR" dirty="0"/>
              <a:t>                    return </a:t>
            </a:r>
            <a:r>
              <a:rPr lang="fr-FR" dirty="0" err="1"/>
              <a:t>Arrays.asList</a:t>
            </a:r>
            <a:r>
              <a:rPr lang="fr-FR" dirty="0"/>
              <a:t>(split).</a:t>
            </a:r>
            <a:r>
              <a:rPr lang="fr-FR" dirty="0" err="1"/>
              <a:t>iterator</a:t>
            </a:r>
            <a:r>
              <a:rPr lang="fr-FR" dirty="0"/>
              <a:t>();</a:t>
            </a:r>
          </a:p>
          <a:p>
            <a:r>
              <a:rPr lang="fr-FR" dirty="0"/>
              <a:t>                },</a:t>
            </a:r>
          </a:p>
          <a:p>
            <a:r>
              <a:rPr lang="fr-FR" dirty="0"/>
              <a:t>                </a:t>
            </a:r>
            <a:r>
              <a:rPr lang="fr-FR" b="1" dirty="0"/>
              <a:t>???????? </a:t>
            </a:r>
            <a:r>
              <a:rPr lang="fr-FR" dirty="0"/>
              <a:t>);               </a:t>
            </a:r>
            <a:r>
              <a:rPr lang="fr-FR" b="1" dirty="0"/>
              <a:t>// &lt;=======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</a:p>
          <a:p>
            <a:endParaRPr lang="fr-FR" dirty="0"/>
          </a:p>
          <a:p>
            <a:r>
              <a:rPr lang="fr-FR" dirty="0"/>
              <a:t>long </a:t>
            </a:r>
            <a:r>
              <a:rPr lang="fr-FR" dirty="0" err="1"/>
              <a:t>wordCount</a:t>
            </a:r>
            <a:r>
              <a:rPr lang="fr-FR" dirty="0"/>
              <a:t> = </a:t>
            </a:r>
            <a:r>
              <a:rPr lang="fr-FR" dirty="0" err="1"/>
              <a:t>wordDs.count</a:t>
            </a:r>
            <a:r>
              <a:rPr lang="fr-FR" dirty="0"/>
              <a:t>();</a:t>
            </a:r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 count: " + </a:t>
            </a:r>
            <a:r>
              <a:rPr lang="fr-FR" dirty="0" err="1"/>
              <a:t>wordCount</a:t>
            </a:r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:");</a:t>
            </a:r>
          </a:p>
          <a:p>
            <a:r>
              <a:rPr lang="fr-FR" dirty="0" err="1"/>
              <a:t>wordDs.show</a:t>
            </a:r>
            <a:r>
              <a:rPr lang="fr-FR" dirty="0"/>
              <a:t>();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3972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2E793-8204-BD43-D494-0AA52CBDC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A469-9C67-5BE8-1E42-74770E769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 err="1"/>
              <a:t>Words</a:t>
            </a:r>
            <a:r>
              <a:rPr lang="fr-FR" dirty="0"/>
              <a:t> 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01EEB-7C1A-4D49-FD0B-0B65AEA0D3C1}"/>
              </a:ext>
            </a:extLst>
          </p:cNvPr>
          <p:cNvSpPr txBox="1"/>
          <p:nvPr/>
        </p:nvSpPr>
        <p:spPr>
          <a:xfrm>
            <a:off x="1214362" y="1542426"/>
            <a:ext cx="104696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wordDs</a:t>
            </a:r>
            <a:r>
              <a:rPr lang="fr-FR" dirty="0"/>
              <a:t> = </a:t>
            </a:r>
            <a:r>
              <a:rPr lang="fr-FR" dirty="0" err="1"/>
              <a:t>lineDs.flatMap</a:t>
            </a:r>
            <a:r>
              <a:rPr lang="fr-FR" dirty="0"/>
              <a:t>((</a:t>
            </a:r>
            <a:r>
              <a:rPr lang="fr-FR" dirty="0" err="1"/>
              <a:t>FlatMapFunction</a:t>
            </a:r>
            <a:r>
              <a:rPr lang="fr-FR" dirty="0"/>
              <a:t>&lt;String, String&gt;) line -&gt; {</a:t>
            </a:r>
          </a:p>
          <a:p>
            <a:r>
              <a:rPr lang="fr-FR" dirty="0"/>
              <a:t>                    String[] split = </a:t>
            </a:r>
            <a:r>
              <a:rPr lang="fr-FR" dirty="0" err="1"/>
              <a:t>line.replaceAll</a:t>
            </a:r>
            <a:r>
              <a:rPr lang="fr-FR" dirty="0"/>
              <a:t>("[,;\\.?!]", " ").replace("  ", " ").split(" ");</a:t>
            </a:r>
          </a:p>
          <a:p>
            <a:r>
              <a:rPr lang="fr-FR" dirty="0"/>
              <a:t>                    return </a:t>
            </a:r>
            <a:r>
              <a:rPr lang="fr-FR" dirty="0" err="1"/>
              <a:t>Arrays.asList</a:t>
            </a:r>
            <a:r>
              <a:rPr lang="fr-FR" dirty="0"/>
              <a:t>(split).</a:t>
            </a:r>
            <a:r>
              <a:rPr lang="fr-FR" dirty="0" err="1"/>
              <a:t>iterator</a:t>
            </a:r>
            <a:r>
              <a:rPr lang="fr-FR" dirty="0"/>
              <a:t>();</a:t>
            </a:r>
          </a:p>
          <a:p>
            <a:r>
              <a:rPr lang="fr-FR" dirty="0"/>
              <a:t>                },</a:t>
            </a:r>
          </a:p>
          <a:p>
            <a:r>
              <a:rPr lang="fr-FR" dirty="0"/>
              <a:t>                </a:t>
            </a:r>
            <a:r>
              <a:rPr lang="fr-FR" dirty="0" err="1"/>
              <a:t>Encoders.STRING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 err="1"/>
              <a:t>wordDs.cache</a:t>
            </a:r>
            <a:r>
              <a:rPr lang="fr-FR" dirty="0"/>
              <a:t>();</a:t>
            </a:r>
          </a:p>
          <a:p>
            <a:r>
              <a:rPr lang="fr-FR" dirty="0" err="1"/>
              <a:t>try</a:t>
            </a:r>
            <a:r>
              <a:rPr lang="fr-FR" dirty="0"/>
              <a:t> {</a:t>
            </a:r>
          </a:p>
          <a:p>
            <a:r>
              <a:rPr lang="fr-FR" dirty="0"/>
              <a:t>  long </a:t>
            </a:r>
            <a:r>
              <a:rPr lang="fr-FR" dirty="0" err="1"/>
              <a:t>wordCount</a:t>
            </a:r>
            <a:r>
              <a:rPr lang="fr-FR" dirty="0"/>
              <a:t> = </a:t>
            </a:r>
            <a:r>
              <a:rPr lang="fr-FR" dirty="0" err="1"/>
              <a:t>wordDs.count</a:t>
            </a:r>
            <a:r>
              <a:rPr lang="fr-FR" dirty="0"/>
              <a:t>();</a:t>
            </a:r>
          </a:p>
          <a:p>
            <a:r>
              <a:rPr lang="fr-FR" dirty="0"/>
              <a:t>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 count: " + </a:t>
            </a:r>
            <a:r>
              <a:rPr lang="fr-FR" dirty="0" err="1"/>
              <a:t>wordCount</a:t>
            </a:r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/>
              <a:t>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:");</a:t>
            </a:r>
          </a:p>
          <a:p>
            <a:r>
              <a:rPr lang="fr-FR" dirty="0"/>
              <a:t>  </a:t>
            </a:r>
            <a:r>
              <a:rPr lang="fr-FR" dirty="0" err="1"/>
              <a:t>wordDs.show</a:t>
            </a:r>
            <a:r>
              <a:rPr lang="fr-FR" dirty="0"/>
              <a:t>();</a:t>
            </a:r>
            <a:br>
              <a:rPr lang="fr-FR" dirty="0"/>
            </a:br>
            <a:r>
              <a:rPr lang="fr-FR" dirty="0"/>
              <a:t>} </a:t>
            </a:r>
            <a:r>
              <a:rPr lang="fr-FR" dirty="0" err="1"/>
              <a:t>finally</a:t>
            </a:r>
            <a:r>
              <a:rPr lang="fr-FR" dirty="0"/>
              <a:t> {</a:t>
            </a:r>
          </a:p>
          <a:p>
            <a:r>
              <a:rPr lang="fr-FR" dirty="0"/>
              <a:t>  </a:t>
            </a:r>
            <a:r>
              <a:rPr lang="fr-FR" dirty="0" err="1"/>
              <a:t>wordDs.unpersist</a:t>
            </a:r>
            <a:r>
              <a:rPr lang="fr-FR" dirty="0"/>
              <a:t>();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6476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4315-67E2-5D02-533A-37EEADB6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" y="1"/>
            <a:ext cx="11033760" cy="736600"/>
          </a:xfrm>
        </p:spPr>
        <p:txBody>
          <a:bodyPr/>
          <a:lstStyle/>
          <a:p>
            <a:r>
              <a:rPr lang="fr-FR" dirty="0"/>
              <a:t>Notice:  .cache()  </a:t>
            </a:r>
            <a:r>
              <a:rPr lang="fr-FR" dirty="0" err="1"/>
              <a:t>try</a:t>
            </a:r>
            <a:r>
              <a:rPr lang="fr-FR" dirty="0"/>
              <a:t> {...} </a:t>
            </a:r>
            <a:r>
              <a:rPr lang="fr-FR" dirty="0" err="1"/>
              <a:t>finally</a:t>
            </a:r>
            <a:r>
              <a:rPr lang="fr-FR" dirty="0"/>
              <a:t> {  .</a:t>
            </a:r>
            <a:r>
              <a:rPr lang="fr-FR" dirty="0" err="1"/>
              <a:t>unpersist</a:t>
            </a:r>
            <a:r>
              <a:rPr lang="fr-FR" dirty="0"/>
              <a:t>();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9B3A1-FAAA-F090-89AA-E1C342136975}"/>
              </a:ext>
            </a:extLst>
          </p:cNvPr>
          <p:cNvSpPr txBox="1"/>
          <p:nvPr/>
        </p:nvSpPr>
        <p:spPr>
          <a:xfrm>
            <a:off x="2357120" y="878840"/>
            <a:ext cx="78449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debugger, and put </a:t>
            </a:r>
            <a:r>
              <a:rPr lang="fr-FR" dirty="0" err="1"/>
              <a:t>breakpoint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the </a:t>
            </a:r>
            <a:r>
              <a:rPr lang="fr-FR" dirty="0" err="1"/>
              <a:t>flatMap</a:t>
            </a:r>
            <a:r>
              <a:rPr lang="fr-FR" dirty="0"/>
              <a:t>(... -&gt; {  })  callback</a:t>
            </a:r>
          </a:p>
          <a:p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times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first ".count()" ?</a:t>
            </a:r>
          </a:p>
          <a:p>
            <a:r>
              <a:rPr lang="fr-FR" dirty="0"/>
              <a:t>And how </a:t>
            </a:r>
            <a:r>
              <a:rPr lang="fr-FR" dirty="0" err="1"/>
              <a:t>many</a:t>
            </a:r>
            <a:r>
              <a:rPr lang="fr-FR" dirty="0"/>
              <a:t> time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".show()" ?</a:t>
            </a:r>
          </a:p>
          <a:p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A804D-A00E-B9B8-3D09-D9950469440F}"/>
              </a:ext>
            </a:extLst>
          </p:cNvPr>
          <p:cNvSpPr txBox="1"/>
          <p:nvPr/>
        </p:nvSpPr>
        <p:spPr>
          <a:xfrm>
            <a:off x="2397760" y="2497455"/>
            <a:ext cx="9144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wordDs</a:t>
            </a:r>
            <a:r>
              <a:rPr lang="fr-FR" dirty="0"/>
              <a:t> = </a:t>
            </a:r>
            <a:r>
              <a:rPr lang="fr-FR" dirty="0" err="1"/>
              <a:t>lineDs.flatMap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 (</a:t>
            </a:r>
            <a:r>
              <a:rPr lang="fr-FR" dirty="0" err="1"/>
              <a:t>FlatMapFunction</a:t>
            </a:r>
            <a:r>
              <a:rPr lang="fr-FR" dirty="0"/>
              <a:t>&lt;</a:t>
            </a:r>
            <a:r>
              <a:rPr lang="fr-FR" dirty="0" err="1"/>
              <a:t>String,String</a:t>
            </a:r>
            <a:r>
              <a:rPr lang="fr-FR" dirty="0"/>
              <a:t>&gt;)</a:t>
            </a:r>
            <a:r>
              <a:rPr lang="fr-FR" b="1" dirty="0"/>
              <a:t> </a:t>
            </a:r>
            <a:r>
              <a:rPr lang="fr-FR" dirty="0"/>
              <a:t>line -&gt; {</a:t>
            </a:r>
          </a:p>
          <a:p>
            <a:r>
              <a:rPr lang="fr-FR" dirty="0"/>
              <a:t>                    String[] split = </a:t>
            </a:r>
            <a:r>
              <a:rPr lang="fr-FR" dirty="0" err="1"/>
              <a:t>line.replaceAll</a:t>
            </a:r>
            <a:r>
              <a:rPr lang="fr-FR" dirty="0"/>
              <a:t>("[,;\\.?!]", " ").replace("  ", " ").split(" ");</a:t>
            </a:r>
          </a:p>
          <a:p>
            <a:r>
              <a:rPr lang="fr-FR" dirty="0"/>
              <a:t>                    return </a:t>
            </a:r>
            <a:r>
              <a:rPr lang="fr-FR" dirty="0" err="1"/>
              <a:t>Arrays.asList</a:t>
            </a:r>
            <a:r>
              <a:rPr lang="fr-FR" dirty="0"/>
              <a:t>(split).</a:t>
            </a:r>
            <a:r>
              <a:rPr lang="fr-FR" dirty="0" err="1"/>
              <a:t>iterator</a:t>
            </a:r>
            <a:r>
              <a:rPr lang="fr-FR" dirty="0"/>
              <a:t>();  </a:t>
            </a:r>
            <a:r>
              <a:rPr lang="fr-FR" b="1" dirty="0"/>
              <a:t>// &lt;==== put Debugger </a:t>
            </a:r>
            <a:r>
              <a:rPr lang="fr-FR" b="1" dirty="0" err="1"/>
              <a:t>breakpoint</a:t>
            </a:r>
            <a:r>
              <a:rPr lang="fr-FR" b="1" dirty="0"/>
              <a:t> </a:t>
            </a:r>
            <a:r>
              <a:rPr lang="fr-FR" b="1" dirty="0" err="1"/>
              <a:t>here</a:t>
            </a:r>
            <a:endParaRPr lang="fr-FR" b="1" dirty="0"/>
          </a:p>
          <a:p>
            <a:r>
              <a:rPr lang="fr-FR" dirty="0"/>
              <a:t>                }, </a:t>
            </a:r>
            <a:r>
              <a:rPr lang="fr-FR" dirty="0" err="1"/>
              <a:t>Encoders.STRING</a:t>
            </a:r>
            <a:r>
              <a:rPr lang="fr-FR" dirty="0"/>
              <a:t>());</a:t>
            </a:r>
          </a:p>
          <a:p>
            <a:r>
              <a:rPr lang="fr-FR" b="1" dirty="0" err="1"/>
              <a:t>wordDs.cache</a:t>
            </a:r>
            <a:r>
              <a:rPr lang="fr-FR" b="1" dirty="0"/>
              <a:t>(); // &lt;===</a:t>
            </a:r>
          </a:p>
          <a:p>
            <a:r>
              <a:rPr lang="fr-FR" b="1" dirty="0" err="1"/>
              <a:t>try</a:t>
            </a:r>
            <a:r>
              <a:rPr lang="fr-FR" b="1" dirty="0"/>
              <a:t> {</a:t>
            </a:r>
          </a:p>
          <a:p>
            <a:r>
              <a:rPr lang="fr-FR" dirty="0"/>
              <a:t>  long </a:t>
            </a:r>
            <a:r>
              <a:rPr lang="fr-FR" dirty="0" err="1"/>
              <a:t>wordCount</a:t>
            </a:r>
            <a:r>
              <a:rPr lang="fr-FR" dirty="0"/>
              <a:t> = </a:t>
            </a:r>
            <a:r>
              <a:rPr lang="fr-FR" dirty="0" err="1"/>
              <a:t>wordDs.count</a:t>
            </a:r>
            <a:r>
              <a:rPr lang="fr-FR" dirty="0"/>
              <a:t>();</a:t>
            </a:r>
          </a:p>
          <a:p>
            <a:r>
              <a:rPr lang="fr-FR" dirty="0"/>
              <a:t>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 count: " + </a:t>
            </a:r>
            <a:r>
              <a:rPr lang="fr-FR" dirty="0" err="1"/>
              <a:t>wordCount</a:t>
            </a:r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/>
              <a:t>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:");</a:t>
            </a:r>
          </a:p>
          <a:p>
            <a:r>
              <a:rPr lang="fr-FR" dirty="0"/>
              <a:t>  </a:t>
            </a:r>
            <a:r>
              <a:rPr lang="fr-FR" dirty="0" err="1"/>
              <a:t>wordDs.show</a:t>
            </a:r>
            <a:r>
              <a:rPr lang="fr-FR" dirty="0"/>
              <a:t>();</a:t>
            </a:r>
            <a:br>
              <a:rPr lang="fr-FR" dirty="0"/>
            </a:br>
            <a:r>
              <a:rPr lang="fr-FR" b="1" dirty="0"/>
              <a:t>} </a:t>
            </a:r>
            <a:r>
              <a:rPr lang="fr-FR" b="1" dirty="0" err="1"/>
              <a:t>finally</a:t>
            </a:r>
            <a:r>
              <a:rPr lang="fr-FR" b="1" dirty="0"/>
              <a:t> {</a:t>
            </a:r>
          </a:p>
          <a:p>
            <a:r>
              <a:rPr lang="fr-FR" b="1" dirty="0"/>
              <a:t>  </a:t>
            </a:r>
            <a:r>
              <a:rPr lang="fr-FR" b="1" dirty="0" err="1"/>
              <a:t>wordDs.unpersist</a:t>
            </a:r>
            <a:r>
              <a:rPr lang="fr-FR" b="1" dirty="0"/>
              <a:t>();  // &lt;=== </a:t>
            </a:r>
          </a:p>
          <a:p>
            <a:r>
              <a:rPr lang="fr-FR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7057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E921E-1FFE-3FE2-A621-64EBF9C6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16A4-17C7-CAEC-1B7C-295B0C20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90" y="1862667"/>
            <a:ext cx="11315095" cy="3256037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Java Bean </a:t>
            </a:r>
            <a:r>
              <a:rPr lang="fr-FR" dirty="0" err="1"/>
              <a:t>Encoders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--&gt; to </a:t>
            </a:r>
            <a:r>
              <a:rPr lang="fr-FR" dirty="0" err="1"/>
              <a:t>DataFrame</a:t>
            </a:r>
            <a:r>
              <a:rPr lang="fr-FR" dirty="0"/>
              <a:t>  ". </a:t>
            </a:r>
            <a:r>
              <a:rPr lang="fr-FR" dirty="0" err="1"/>
              <a:t>toDF</a:t>
            </a:r>
            <a:r>
              <a:rPr lang="fr-FR" dirty="0"/>
              <a:t>()"</a:t>
            </a:r>
            <a:br>
              <a:rPr lang="fr-FR" dirty="0"/>
            </a:br>
            <a:r>
              <a:rPr lang="fr-FR" dirty="0" err="1"/>
              <a:t>DataFrame</a:t>
            </a:r>
            <a:r>
              <a:rPr lang="fr-FR" dirty="0"/>
              <a:t> --&gt;  ".as()"   </a:t>
            </a: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3295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49E79-68F1-EB0D-CC35-50D57C29C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4B20-8771-61BD-F7BB-4C05CB94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: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Pojo</a:t>
            </a:r>
            <a:r>
              <a:rPr lang="fr-FR" dirty="0"/>
              <a:t> class </a:t>
            </a:r>
            <a:r>
              <a:rPr lang="fr-FR" dirty="0" err="1"/>
              <a:t>YourBean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7CE5A-6D3C-A744-DBEA-ACF7D04C91AF}"/>
              </a:ext>
            </a:extLst>
          </p:cNvPr>
          <p:cNvSpPr txBox="1"/>
          <p:nvPr/>
        </p:nvSpPr>
        <p:spPr>
          <a:xfrm>
            <a:off x="2659433" y="1618827"/>
            <a:ext cx="83739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class  </a:t>
            </a:r>
            <a:r>
              <a:rPr lang="fr-FR" dirty="0" err="1"/>
              <a:t>YourBean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 public </a:t>
            </a:r>
            <a:r>
              <a:rPr lang="fr-FR" dirty="0" err="1"/>
              <a:t>int</a:t>
            </a:r>
            <a:r>
              <a:rPr lang="fr-FR" dirty="0"/>
              <a:t> field1;</a:t>
            </a:r>
          </a:p>
          <a:p>
            <a:r>
              <a:rPr lang="fr-FR" dirty="0"/>
              <a:t>     public String field2;    </a:t>
            </a:r>
          </a:p>
          <a:p>
            <a:endParaRPr lang="fr-FR" dirty="0"/>
          </a:p>
          <a:p>
            <a:r>
              <a:rPr lang="fr-FR" dirty="0"/>
              <a:t>     public </a:t>
            </a:r>
            <a:r>
              <a:rPr lang="fr-FR" dirty="0" err="1"/>
              <a:t>YourBean</a:t>
            </a:r>
            <a:r>
              <a:rPr lang="fr-FR" dirty="0"/>
              <a:t>() {</a:t>
            </a:r>
          </a:p>
          <a:p>
            <a:r>
              <a:rPr lang="fr-FR" dirty="0"/>
              <a:t>     }</a:t>
            </a:r>
          </a:p>
          <a:p>
            <a:r>
              <a:rPr lang="fr-FR" dirty="0"/>
              <a:t>     public </a:t>
            </a:r>
            <a:r>
              <a:rPr lang="fr-FR" dirty="0" err="1"/>
              <a:t>YourBean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field1, String field2) {</a:t>
            </a:r>
          </a:p>
          <a:p>
            <a:r>
              <a:rPr lang="fr-FR" dirty="0"/>
              <a:t>        this.field1 = field1;</a:t>
            </a:r>
          </a:p>
          <a:p>
            <a:r>
              <a:rPr lang="fr-FR" dirty="0"/>
              <a:t>        this.field2 = field2;</a:t>
            </a:r>
          </a:p>
          <a:p>
            <a:r>
              <a:rPr lang="fr-FR" dirty="0"/>
              <a:t>    }</a:t>
            </a:r>
          </a:p>
          <a:p>
            <a:endParaRPr lang="fr-FR" dirty="0"/>
          </a:p>
          <a:p>
            <a:r>
              <a:rPr lang="fr-FR" dirty="0"/>
              <a:t>     //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getters &amp; setters</a:t>
            </a:r>
          </a:p>
          <a:p>
            <a:r>
              <a:rPr lang="fr-FR" dirty="0"/>
              <a:t>     //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IntelliJ</a:t>
            </a:r>
            <a:r>
              <a:rPr lang="fr-FR" dirty="0"/>
              <a:t>  "right-click" &gt; "</a:t>
            </a:r>
            <a:r>
              <a:rPr lang="fr-FR" dirty="0" err="1"/>
              <a:t>Generate</a:t>
            </a:r>
            <a:r>
              <a:rPr lang="fr-FR" dirty="0"/>
              <a:t> ..." &gt; "Getters &amp; Setters"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4681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D5261-02F2-B612-1408-F246C84B3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32F4-2810-266B-C7DF-439ABD41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7" y="1"/>
            <a:ext cx="11621105" cy="919238"/>
          </a:xfrm>
        </p:spPr>
        <p:txBody>
          <a:bodyPr/>
          <a:lstStyle/>
          <a:p>
            <a:pPr algn="ctr"/>
            <a:r>
              <a:rPr lang="fr-FR" dirty="0" err="1"/>
              <a:t>Convert</a:t>
            </a:r>
            <a:r>
              <a:rPr lang="fr-FR" dirty="0"/>
              <a:t> List&lt;</a:t>
            </a:r>
            <a:r>
              <a:rPr lang="fr-FR" dirty="0" err="1"/>
              <a:t>YourBean</a:t>
            </a:r>
            <a:r>
              <a:rPr lang="fr-FR" dirty="0"/>
              <a:t>&gt; to </a:t>
            </a: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C152B-0F7D-5BE1-E702-08D13B270DCB}"/>
              </a:ext>
            </a:extLst>
          </p:cNvPr>
          <p:cNvSpPr txBox="1"/>
          <p:nvPr/>
        </p:nvSpPr>
        <p:spPr>
          <a:xfrm>
            <a:off x="1175657" y="2341175"/>
            <a:ext cx="98551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List&lt;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beanLs</a:t>
            </a:r>
            <a:r>
              <a:rPr lang="fr-FR" dirty="0"/>
              <a:t> = </a:t>
            </a:r>
            <a:r>
              <a:rPr lang="fr-FR" dirty="0" err="1"/>
              <a:t>IntStream.rangeClosed</a:t>
            </a:r>
            <a:r>
              <a:rPr lang="fr-FR" dirty="0"/>
              <a:t>(0, 10)</a:t>
            </a:r>
          </a:p>
          <a:p>
            <a:r>
              <a:rPr lang="fr-FR" dirty="0"/>
              <a:t>                .</a:t>
            </a:r>
            <a:r>
              <a:rPr lang="fr-FR" dirty="0" err="1"/>
              <a:t>mapToObj</a:t>
            </a:r>
            <a:r>
              <a:rPr lang="fr-FR" dirty="0"/>
              <a:t>(i -&gt; new </a:t>
            </a:r>
            <a:r>
              <a:rPr lang="fr-FR" dirty="0" err="1"/>
              <a:t>YourBean</a:t>
            </a:r>
            <a:r>
              <a:rPr lang="fr-FR" dirty="0"/>
              <a:t>(i, "Hello " + i))</a:t>
            </a:r>
          </a:p>
          <a:p>
            <a:r>
              <a:rPr lang="fr-FR" dirty="0"/>
              <a:t>                .</a:t>
            </a:r>
            <a:r>
              <a:rPr lang="fr-FR" dirty="0" err="1"/>
              <a:t>collect</a:t>
            </a:r>
            <a:r>
              <a:rPr lang="fr-FR" dirty="0"/>
              <a:t>(</a:t>
            </a:r>
            <a:r>
              <a:rPr lang="fr-FR" dirty="0" err="1"/>
              <a:t>Collectors.toList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</a:t>
            </a:r>
            <a:r>
              <a:rPr lang="fr-FR" dirty="0" err="1"/>
              <a:t>beanLs</a:t>
            </a:r>
            <a:r>
              <a:rPr lang="fr-FR" dirty="0"/>
              <a:t>, </a:t>
            </a:r>
            <a:r>
              <a:rPr lang="fr-FR" b="1" dirty="0"/>
              <a:t>??????</a:t>
            </a:r>
            <a:r>
              <a:rPr lang="fr-FR" dirty="0"/>
              <a:t>); </a:t>
            </a:r>
            <a:r>
              <a:rPr lang="fr-FR" b="1" dirty="0"/>
              <a:t>// &lt;======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beanDs</a:t>
            </a:r>
            <a:r>
              <a:rPr lang="fr-FR" dirty="0"/>
              <a:t>:");</a:t>
            </a:r>
          </a:p>
          <a:p>
            <a:r>
              <a:rPr lang="fr-FR" dirty="0" err="1"/>
              <a:t>beanDs.show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49772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B3CD59-7E56-1BE8-A22C-5ABDA2A1E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6DE7-D22A-1361-0D56-93D09334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HINT  </a:t>
            </a:r>
            <a:r>
              <a:rPr lang="fr-FR" dirty="0" err="1"/>
              <a:t>Encoders.bean</a:t>
            </a:r>
            <a:r>
              <a:rPr lang="fr-FR" dirty="0"/>
              <a:t>(</a:t>
            </a:r>
            <a:r>
              <a:rPr lang="fr-FR" dirty="0" err="1"/>
              <a:t>YourBean.class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F8067-9A7F-AB6E-D392-6F6FA3664CA1}"/>
              </a:ext>
            </a:extLst>
          </p:cNvPr>
          <p:cNvSpPr txBox="1"/>
          <p:nvPr/>
        </p:nvSpPr>
        <p:spPr>
          <a:xfrm>
            <a:off x="2230361" y="2166594"/>
            <a:ext cx="95987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List&lt;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beanLs</a:t>
            </a:r>
            <a:r>
              <a:rPr lang="fr-FR" dirty="0"/>
              <a:t> = </a:t>
            </a:r>
            <a:r>
              <a:rPr lang="fr-FR" dirty="0" err="1"/>
              <a:t>IntStream.rangeClosed</a:t>
            </a:r>
            <a:r>
              <a:rPr lang="fr-FR" dirty="0"/>
              <a:t>(0, 10)</a:t>
            </a:r>
          </a:p>
          <a:p>
            <a:r>
              <a:rPr lang="fr-FR" dirty="0"/>
              <a:t>                .</a:t>
            </a:r>
            <a:r>
              <a:rPr lang="fr-FR" dirty="0" err="1"/>
              <a:t>mapToObj</a:t>
            </a:r>
            <a:r>
              <a:rPr lang="fr-FR" dirty="0"/>
              <a:t>(i -&gt; new </a:t>
            </a:r>
            <a:r>
              <a:rPr lang="fr-FR" dirty="0" err="1"/>
              <a:t>YourBean</a:t>
            </a:r>
            <a:r>
              <a:rPr lang="fr-FR" dirty="0"/>
              <a:t>(i, "Hello " + i))</a:t>
            </a:r>
          </a:p>
          <a:p>
            <a:r>
              <a:rPr lang="fr-FR" dirty="0"/>
              <a:t>                .</a:t>
            </a:r>
            <a:r>
              <a:rPr lang="fr-FR" dirty="0" err="1"/>
              <a:t>collect</a:t>
            </a:r>
            <a:r>
              <a:rPr lang="fr-FR" dirty="0"/>
              <a:t>(</a:t>
            </a:r>
            <a:r>
              <a:rPr lang="fr-FR" dirty="0" err="1"/>
              <a:t>Collectors.toList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</a:t>
            </a:r>
            <a:r>
              <a:rPr lang="fr-FR" dirty="0" err="1"/>
              <a:t>beanLs</a:t>
            </a:r>
            <a:r>
              <a:rPr lang="fr-FR" dirty="0"/>
              <a:t>, </a:t>
            </a:r>
            <a:r>
              <a:rPr lang="fr-FR" dirty="0" err="1"/>
              <a:t>Encoders.bean</a:t>
            </a:r>
            <a:r>
              <a:rPr lang="fr-FR" dirty="0"/>
              <a:t>(</a:t>
            </a:r>
            <a:r>
              <a:rPr lang="fr-FR" dirty="0" err="1"/>
              <a:t>YourBean.class</a:t>
            </a:r>
            <a:r>
              <a:rPr lang="fr-FR" dirty="0"/>
              <a:t>));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beanDs</a:t>
            </a:r>
            <a:r>
              <a:rPr lang="fr-FR" dirty="0"/>
              <a:t>:");</a:t>
            </a:r>
          </a:p>
          <a:p>
            <a:r>
              <a:rPr lang="fr-FR" dirty="0" err="1"/>
              <a:t>beanDs.show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16439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F901-F1FC-7948-1124-BD5F256D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Notice: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Breakpoint</a:t>
            </a:r>
            <a:r>
              <a:rPr lang="fr-FR" dirty="0"/>
              <a:t> in "Getter"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".show()"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EC134-4311-76DE-87EC-5038058455B6}"/>
              </a:ext>
            </a:extLst>
          </p:cNvPr>
          <p:cNvSpPr txBox="1"/>
          <p:nvPr/>
        </p:nvSpPr>
        <p:spPr>
          <a:xfrm>
            <a:off x="2941320" y="3327400"/>
            <a:ext cx="6202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not "Getter"  =&gt; </a:t>
            </a:r>
            <a:r>
              <a:rPr lang="fr-FR" dirty="0" err="1"/>
              <a:t>you</a:t>
            </a:r>
            <a:r>
              <a:rPr lang="fr-FR" dirty="0"/>
              <a:t> have no </a:t>
            </a:r>
            <a:r>
              <a:rPr lang="fr-FR" dirty="0" err="1"/>
              <a:t>cclumn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Dataset.show</a:t>
            </a:r>
            <a:r>
              <a:rPr lang="fr-FR" dirty="0"/>
              <a:t>() !</a:t>
            </a:r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writing</a:t>
            </a:r>
            <a:r>
              <a:rPr lang="fr-FR" dirty="0"/>
              <a:t> code </a:t>
            </a:r>
            <a:r>
              <a:rPr lang="fr-FR" dirty="0" err="1"/>
              <a:t>with</a:t>
            </a:r>
            <a:r>
              <a:rPr lang="fr-FR" dirty="0"/>
              <a:t> Getter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old-school</a:t>
            </a:r>
            <a:r>
              <a:rPr lang="fr-FR" dirty="0"/>
              <a:t> !  </a:t>
            </a:r>
          </a:p>
          <a:p>
            <a:endParaRPr lang="fr-FR" dirty="0"/>
          </a:p>
          <a:p>
            <a:r>
              <a:rPr lang="fr-FR" dirty="0"/>
              <a:t>...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, 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next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96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4CED-274D-8FFE-8793-14DA3C12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6972"/>
          </a:xfrm>
        </p:spPr>
        <p:txBody>
          <a:bodyPr/>
          <a:lstStyle/>
          <a:p>
            <a:pPr algn="ctr"/>
            <a:r>
              <a:rPr lang="fr-FR" dirty="0" err="1"/>
              <a:t>Steps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IntelliJ</a:t>
            </a:r>
            <a:r>
              <a:rPr lang="fr-FR" dirty="0"/>
              <a:t> IDEA "</a:t>
            </a:r>
            <a:r>
              <a:rPr lang="fr-FR" dirty="0" err="1"/>
              <a:t>Ultimate</a:t>
            </a:r>
            <a:r>
              <a:rPr lang="fr-FR" dirty="0"/>
              <a:t>" Edition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62AA7-6C94-4F4F-663A-5BC753FF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13" y="1325638"/>
            <a:ext cx="7292429" cy="4006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0F668-ADB7-8625-5C62-647B984400FD}"/>
              </a:ext>
            </a:extLst>
          </p:cNvPr>
          <p:cNvSpPr/>
          <p:nvPr/>
        </p:nvSpPr>
        <p:spPr>
          <a:xfrm>
            <a:off x="6057295" y="1654629"/>
            <a:ext cx="745067" cy="503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4B2526-E56F-67A7-F299-A0CA20FEAC1E}"/>
              </a:ext>
            </a:extLst>
          </p:cNvPr>
          <p:cNvCxnSpPr>
            <a:cxnSpLocks/>
          </p:cNvCxnSpPr>
          <p:nvPr/>
        </p:nvCxnSpPr>
        <p:spPr>
          <a:xfrm flipH="1">
            <a:off x="4373638" y="2114248"/>
            <a:ext cx="1683657" cy="4643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0FF8BD-9032-8782-1CF0-0ABBE2891992}"/>
              </a:ext>
            </a:extLst>
          </p:cNvPr>
          <p:cNvSpPr/>
          <p:nvPr/>
        </p:nvSpPr>
        <p:spPr>
          <a:xfrm>
            <a:off x="3389086" y="3077107"/>
            <a:ext cx="1478038" cy="464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B4768C-B2DD-A6C2-151F-45981635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89" y="3115597"/>
            <a:ext cx="6316225" cy="36376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CDF8B-6574-BAA0-03AA-E1F007DBE1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128105" y="3541486"/>
            <a:ext cx="4232124" cy="12483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FDE08F-1F01-7815-D1E5-02783245751E}"/>
              </a:ext>
            </a:extLst>
          </p:cNvPr>
          <p:cNvSpPr/>
          <p:nvPr/>
        </p:nvSpPr>
        <p:spPr>
          <a:xfrm>
            <a:off x="8360229" y="4716650"/>
            <a:ext cx="1388533" cy="328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ACB0A-414F-0A94-D9DB-DDB92756768D}"/>
              </a:ext>
            </a:extLst>
          </p:cNvPr>
          <p:cNvCxnSpPr>
            <a:cxnSpLocks/>
          </p:cNvCxnSpPr>
          <p:nvPr/>
        </p:nvCxnSpPr>
        <p:spPr>
          <a:xfrm flipH="1">
            <a:off x="7692571" y="5089676"/>
            <a:ext cx="624115" cy="1451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F87C861-815B-326B-30EA-7E1DE279FFD8}"/>
              </a:ext>
            </a:extLst>
          </p:cNvPr>
          <p:cNvSpPr/>
          <p:nvPr/>
        </p:nvSpPr>
        <p:spPr>
          <a:xfrm>
            <a:off x="6068831" y="5200878"/>
            <a:ext cx="1586896" cy="235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0B456F-0DE3-DFDF-9D50-185FEDBC9B3C}"/>
              </a:ext>
            </a:extLst>
          </p:cNvPr>
          <p:cNvCxnSpPr>
            <a:cxnSpLocks/>
          </p:cNvCxnSpPr>
          <p:nvPr/>
        </p:nvCxnSpPr>
        <p:spPr>
          <a:xfrm flipH="1">
            <a:off x="6666895" y="5512395"/>
            <a:ext cx="392745" cy="3144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9B78035-75B8-A4AF-AF9D-71A64D2BF6C7}"/>
              </a:ext>
            </a:extLst>
          </p:cNvPr>
          <p:cNvSpPr/>
          <p:nvPr/>
        </p:nvSpPr>
        <p:spPr>
          <a:xfrm>
            <a:off x="6008914" y="5826827"/>
            <a:ext cx="856343" cy="193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150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11BC-05B4-F46F-BF40-7580470C5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0720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Lombok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D493C-CBF2-1730-D36A-36B5CA95BDBD}"/>
              </a:ext>
            </a:extLst>
          </p:cNvPr>
          <p:cNvSpPr txBox="1"/>
          <p:nvPr/>
        </p:nvSpPr>
        <p:spPr>
          <a:xfrm>
            <a:off x="873760" y="1503878"/>
            <a:ext cx="309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 pom.xml, </a:t>
            </a:r>
            <a:r>
              <a:rPr lang="fr-FR" dirty="0" err="1"/>
              <a:t>add</a:t>
            </a:r>
            <a:r>
              <a:rPr lang="fr-FR" dirty="0"/>
              <a:t> 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9560E-14FC-A449-0984-A658AB02740F}"/>
              </a:ext>
            </a:extLst>
          </p:cNvPr>
          <p:cNvSpPr txBox="1"/>
          <p:nvPr/>
        </p:nvSpPr>
        <p:spPr>
          <a:xfrm>
            <a:off x="873760" y="4173696"/>
            <a:ext cx="35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 YourBean.java:   </a:t>
            </a:r>
            <a:r>
              <a:rPr lang="fr-FR" dirty="0" err="1"/>
              <a:t>simplify</a:t>
            </a:r>
            <a:r>
              <a:rPr lang="fr-FR" dirty="0"/>
              <a:t> all 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2C9C2-587F-DAC0-4444-148330330245}"/>
              </a:ext>
            </a:extLst>
          </p:cNvPr>
          <p:cNvSpPr txBox="1"/>
          <p:nvPr/>
        </p:nvSpPr>
        <p:spPr>
          <a:xfrm>
            <a:off x="4714240" y="3009821"/>
            <a:ext cx="73812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package esilv.td5;</a:t>
            </a:r>
          </a:p>
          <a:p>
            <a:endParaRPr lang="fr-FR" dirty="0"/>
          </a:p>
          <a:p>
            <a:r>
              <a:rPr lang="fr-FR" b="1" dirty="0"/>
              <a:t>import </a:t>
            </a:r>
            <a:r>
              <a:rPr lang="fr-FR" b="1" dirty="0" err="1"/>
              <a:t>lombok</a:t>
            </a:r>
            <a:r>
              <a:rPr lang="fr-FR" b="1" dirty="0"/>
              <a:t>.*;</a:t>
            </a:r>
          </a:p>
          <a:p>
            <a:endParaRPr lang="fr-FR" dirty="0"/>
          </a:p>
          <a:p>
            <a:r>
              <a:rPr lang="fr-FR" b="1" dirty="0"/>
              <a:t>@Data</a:t>
            </a:r>
            <a:r>
              <a:rPr lang="fr-FR" dirty="0"/>
              <a:t>   // </a:t>
            </a:r>
            <a:r>
              <a:rPr lang="fr-FR" dirty="0" err="1"/>
              <a:t>equivalent</a:t>
            </a:r>
            <a:r>
              <a:rPr lang="fr-FR" dirty="0"/>
              <a:t> to @Getter @Setter @ToString @EqualsAndHashcode</a:t>
            </a:r>
          </a:p>
          <a:p>
            <a:r>
              <a:rPr lang="fr-FR" b="1" dirty="0"/>
              <a:t>@AllArgsConstructor</a:t>
            </a:r>
          </a:p>
          <a:p>
            <a:r>
              <a:rPr lang="fr-FR" b="1" dirty="0"/>
              <a:t>@NoArgsConstructor</a:t>
            </a:r>
          </a:p>
          <a:p>
            <a:r>
              <a:rPr lang="fr-FR" dirty="0"/>
              <a:t>public class  </a:t>
            </a:r>
            <a:r>
              <a:rPr lang="fr-FR" dirty="0" err="1"/>
              <a:t>YourBean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public </a:t>
            </a:r>
            <a:r>
              <a:rPr lang="fr-FR" dirty="0" err="1"/>
              <a:t>int</a:t>
            </a:r>
            <a:r>
              <a:rPr lang="fr-FR" dirty="0"/>
              <a:t> field1;</a:t>
            </a:r>
          </a:p>
          <a:p>
            <a:r>
              <a:rPr lang="fr-FR" dirty="0"/>
              <a:t>    public String field2;</a:t>
            </a:r>
          </a:p>
          <a:p>
            <a:endParaRPr lang="fr-FR" dirty="0"/>
          </a:p>
          <a:p>
            <a:r>
              <a:rPr lang="fr-FR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B90CC6-86F6-8C68-9112-674557E353A8}"/>
              </a:ext>
            </a:extLst>
          </p:cNvPr>
          <p:cNvSpPr txBox="1"/>
          <p:nvPr/>
        </p:nvSpPr>
        <p:spPr>
          <a:xfrm>
            <a:off x="3215640" y="94988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org.projectlombok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</a:t>
            </a:r>
            <a:r>
              <a:rPr lang="fr-FR" dirty="0" err="1"/>
              <a:t>lombok</a:t>
            </a:r>
            <a:r>
              <a:rPr lang="fr-FR" dirty="0"/>
              <a:t>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&lt;version&gt;1.18.36&lt;/version&gt;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25219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BA3A8-7FD6-E9C5-C78D-9E5B5BB5D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6832-BF6B-A0DA-AE92-15B9544C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041675"/>
          </a:xfrm>
        </p:spPr>
        <p:txBody>
          <a:bodyPr/>
          <a:lstStyle/>
          <a:p>
            <a:pPr algn="ctr"/>
            <a:r>
              <a:rPr lang="fr-FR" dirty="0"/>
              <a:t>Complete </a:t>
            </a: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DataFrame</a:t>
            </a:r>
            <a:r>
              <a:rPr lang="fr-FR" dirty="0"/>
              <a:t> = </a:t>
            </a:r>
            <a:r>
              <a:rPr lang="fr-FR" dirty="0" err="1"/>
              <a:t>Dataset</a:t>
            </a:r>
            <a:r>
              <a:rPr lang="fr-FR" dirty="0"/>
              <a:t>&lt;Row&gt;</a:t>
            </a:r>
            <a:br>
              <a:rPr lang="fr-FR" dirty="0"/>
            </a:br>
            <a:r>
              <a:rPr lang="fr-FR" dirty="0"/>
              <a:t>and back to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6EF57-9C8A-4EE6-E2DD-457F05C13378}"/>
              </a:ext>
            </a:extLst>
          </p:cNvPr>
          <p:cNvSpPr txBox="1"/>
          <p:nvPr/>
        </p:nvSpPr>
        <p:spPr>
          <a:xfrm>
            <a:off x="2380343" y="2608106"/>
            <a:ext cx="84473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&lt;Row&gt; </a:t>
            </a:r>
            <a:r>
              <a:rPr lang="fr-FR" dirty="0" err="1"/>
              <a:t>beanDF</a:t>
            </a:r>
            <a:r>
              <a:rPr lang="fr-FR" dirty="0"/>
              <a:t> = </a:t>
            </a:r>
            <a:r>
              <a:rPr lang="fr-FR" dirty="0" err="1"/>
              <a:t>beanDs</a:t>
            </a:r>
            <a:r>
              <a:rPr lang="fr-FR" b="1" dirty="0"/>
              <a:t>. ??????  // &lt;====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beanDF</a:t>
            </a:r>
            <a:r>
              <a:rPr lang="fr-FR" dirty="0"/>
              <a:t>:");</a:t>
            </a:r>
          </a:p>
          <a:p>
            <a:r>
              <a:rPr lang="fr-FR" dirty="0" err="1"/>
              <a:t>beanDF.show</a:t>
            </a:r>
            <a:r>
              <a:rPr lang="fr-FR" dirty="0"/>
              <a:t>();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beanDs2 = </a:t>
            </a:r>
            <a:r>
              <a:rPr lang="fr-FR" dirty="0" err="1"/>
              <a:t>beanDF</a:t>
            </a:r>
            <a:r>
              <a:rPr lang="fr-FR" dirty="0"/>
              <a:t>.</a:t>
            </a:r>
            <a:r>
              <a:rPr lang="fr-FR" b="1" dirty="0"/>
              <a:t> ??????  // &lt;====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("beanDs2:");</a:t>
            </a:r>
          </a:p>
          <a:p>
            <a:r>
              <a:rPr lang="fr-FR" dirty="0"/>
              <a:t>beanDs2.show();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9796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E34671-1941-36C2-4BAF-8EA2F6BA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54F-7793-236B-8989-68916232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041675"/>
          </a:xfrm>
        </p:spPr>
        <p:txBody>
          <a:bodyPr/>
          <a:lstStyle/>
          <a:p>
            <a:pPr algn="ctr"/>
            <a:r>
              <a:rPr lang="fr-FR" dirty="0"/>
              <a:t>HINT   </a:t>
            </a:r>
            <a:r>
              <a:rPr lang="fr-FR" dirty="0" err="1"/>
              <a:t>Ds.toDF</a:t>
            </a:r>
            <a:r>
              <a:rPr lang="fr-FR" dirty="0"/>
              <a:t>()  ;  DF.as(encoder)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B47AE-364E-DD23-C602-FB55058A6700}"/>
              </a:ext>
            </a:extLst>
          </p:cNvPr>
          <p:cNvSpPr txBox="1"/>
          <p:nvPr/>
        </p:nvSpPr>
        <p:spPr>
          <a:xfrm>
            <a:off x="2554514" y="2458125"/>
            <a:ext cx="84473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&lt;Row&gt; </a:t>
            </a:r>
            <a:r>
              <a:rPr lang="fr-FR" dirty="0" err="1"/>
              <a:t>beanDF</a:t>
            </a:r>
            <a:r>
              <a:rPr lang="fr-FR" dirty="0"/>
              <a:t> = </a:t>
            </a:r>
            <a:r>
              <a:rPr lang="fr-FR" dirty="0" err="1"/>
              <a:t>beanDs</a:t>
            </a:r>
            <a:r>
              <a:rPr lang="fr-FR" b="1" dirty="0" err="1"/>
              <a:t>.toDF</a:t>
            </a:r>
            <a:r>
              <a:rPr lang="fr-FR" b="1" dirty="0"/>
              <a:t>();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beanDF</a:t>
            </a:r>
            <a:r>
              <a:rPr lang="fr-FR" dirty="0"/>
              <a:t>:");</a:t>
            </a:r>
          </a:p>
          <a:p>
            <a:r>
              <a:rPr lang="fr-FR" dirty="0" err="1"/>
              <a:t>beanDF.show</a:t>
            </a:r>
            <a:r>
              <a:rPr lang="fr-FR" dirty="0"/>
              <a:t>();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beanDs2 = </a:t>
            </a:r>
            <a:r>
              <a:rPr lang="fr-FR" dirty="0" err="1"/>
              <a:t>beanDF</a:t>
            </a:r>
            <a:r>
              <a:rPr lang="fr-FR" b="1" dirty="0"/>
              <a:t>.</a:t>
            </a:r>
            <a:r>
              <a:rPr lang="en-US" b="1" dirty="0"/>
              <a:t>as(</a:t>
            </a:r>
            <a:r>
              <a:rPr lang="en-US" b="1" dirty="0" err="1"/>
              <a:t>Encoders.bean</a:t>
            </a:r>
            <a:r>
              <a:rPr lang="en-US" b="1" dirty="0"/>
              <a:t>(</a:t>
            </a:r>
            <a:r>
              <a:rPr lang="en-US" b="1" dirty="0" err="1"/>
              <a:t>YourBean.class</a:t>
            </a:r>
            <a:r>
              <a:rPr lang="en-US" b="1" dirty="0"/>
              <a:t>));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("beanDs2:");</a:t>
            </a:r>
          </a:p>
          <a:p>
            <a:r>
              <a:rPr lang="fr-FR" dirty="0"/>
              <a:t>beanDs2.show();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886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DBE97-C90B-97BD-D01F-D4B2520F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02A2-C49D-45E9-BE6F-81B0BEF8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29" y="1988458"/>
            <a:ext cx="10515600" cy="91923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spark.sql</a:t>
            </a:r>
            <a:r>
              <a:rPr lang="fr-FR" dirty="0"/>
              <a:t>"(select *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hive_table</a:t>
            </a:r>
            <a:r>
              <a:rPr lang="fr-FR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942962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E6EA-C961-E4F7-FE4C-44AD1197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769-F12C-7D55-57F2-CC5ECC1A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Edit pom.xml  </a:t>
            </a:r>
            <a:r>
              <a:rPr lang="fr-FR" dirty="0" err="1"/>
              <a:t>again</a:t>
            </a:r>
            <a:r>
              <a:rPr lang="fr-FR" dirty="0"/>
              <a:t>,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6D4BD-0F9F-55E4-79B8-144CD2E9C8F1}"/>
              </a:ext>
            </a:extLst>
          </p:cNvPr>
          <p:cNvSpPr txBox="1"/>
          <p:nvPr/>
        </p:nvSpPr>
        <p:spPr>
          <a:xfrm>
            <a:off x="3130248" y="241819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&gt;spark-hive_2.13&lt;/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&lt;version&gt;3.5.0&lt;/version&gt;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81510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D8B2-ACAB-B458-C3B9-B6CD5F06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0190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new class </a:t>
            </a:r>
            <a:r>
              <a:rPr lang="fr-FR" dirty="0" err="1"/>
              <a:t>SparkHiveSqlApp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D0E23-26D9-0DD4-A0A0-41952DBD4F3F}"/>
              </a:ext>
            </a:extLst>
          </p:cNvPr>
          <p:cNvSpPr txBox="1"/>
          <p:nvPr/>
        </p:nvSpPr>
        <p:spPr>
          <a:xfrm>
            <a:off x="2680303" y="1040191"/>
            <a:ext cx="957459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public class </a:t>
            </a:r>
            <a:r>
              <a:rPr lang="fr-FR" dirty="0" err="1"/>
              <a:t>SparkHiveSqlApp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Exception {</a:t>
            </a:r>
          </a:p>
          <a:p>
            <a:r>
              <a:rPr lang="en-US" dirty="0"/>
              <a:t>        </a:t>
            </a:r>
            <a:r>
              <a:rPr lang="en-US" b="1" dirty="0" err="1"/>
              <a:t>System.out.println</a:t>
            </a:r>
            <a:r>
              <a:rPr lang="en-US" b="1" dirty="0"/>
              <a:t>("current working </a:t>
            </a:r>
            <a:r>
              <a:rPr lang="en-US" b="1" dirty="0" err="1"/>
              <a:t>dir</a:t>
            </a:r>
            <a:r>
              <a:rPr lang="en-US" b="1" dirty="0"/>
              <a:t>: " + new File(".").</a:t>
            </a:r>
            <a:r>
              <a:rPr lang="en-US" b="1" dirty="0" err="1"/>
              <a:t>getAbsolutePath</a:t>
            </a:r>
            <a:r>
              <a:rPr lang="en-US" b="1" dirty="0"/>
              <a:t>());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SparkConf</a:t>
            </a:r>
            <a:r>
              <a:rPr lang="fr-FR" dirty="0"/>
              <a:t> </a:t>
            </a:r>
            <a:r>
              <a:rPr lang="fr-FR" dirty="0" err="1"/>
              <a:t>sparkConf</a:t>
            </a:r>
            <a:r>
              <a:rPr lang="fr-FR" dirty="0"/>
              <a:t> = new </a:t>
            </a:r>
            <a:r>
              <a:rPr lang="fr-FR" dirty="0" err="1"/>
              <a:t>SparkConf</a:t>
            </a:r>
            <a:r>
              <a:rPr lang="fr-FR" dirty="0"/>
              <a:t>()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setAppName</a:t>
            </a:r>
            <a:r>
              <a:rPr lang="fr-FR" dirty="0"/>
              <a:t>("td5-sparkhivesql-app")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setMaster</a:t>
            </a:r>
            <a:r>
              <a:rPr lang="fr-FR" dirty="0"/>
              <a:t>("local[*]");</a:t>
            </a:r>
          </a:p>
          <a:p>
            <a:r>
              <a:rPr lang="fr-FR" dirty="0"/>
              <a:t>        </a:t>
            </a:r>
            <a:r>
              <a:rPr lang="fr-FR" dirty="0" err="1"/>
              <a:t>SparkSession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           .config(</a:t>
            </a:r>
            <a:r>
              <a:rPr lang="fr-FR" dirty="0" err="1"/>
              <a:t>sparkConf</a:t>
            </a:r>
            <a:r>
              <a:rPr lang="fr-FR" dirty="0"/>
              <a:t>)</a:t>
            </a:r>
          </a:p>
          <a:p>
            <a:r>
              <a:rPr lang="fr-FR" dirty="0"/>
              <a:t>                </a:t>
            </a:r>
            <a:r>
              <a:rPr lang="fr-FR" b="1" dirty="0"/>
              <a:t>.</a:t>
            </a:r>
            <a:r>
              <a:rPr lang="fr-FR" b="1" dirty="0" err="1"/>
              <a:t>enableHiveSupport</a:t>
            </a:r>
            <a:r>
              <a:rPr lang="fr-FR" b="1" dirty="0"/>
              <a:t>()  // &lt;=======  </a:t>
            </a:r>
            <a:r>
              <a:rPr lang="fr-FR" b="1" dirty="0" err="1"/>
              <a:t>added</a:t>
            </a:r>
            <a:r>
              <a:rPr lang="fr-FR" b="1" dirty="0"/>
              <a:t> !!! (</a:t>
            </a:r>
            <a:r>
              <a:rPr lang="fr-FR" b="1" dirty="0" err="1"/>
              <a:t>need</a:t>
            </a:r>
            <a:r>
              <a:rPr lang="fr-FR" b="1" dirty="0"/>
              <a:t> module </a:t>
            </a:r>
            <a:r>
              <a:rPr lang="fr-FR" b="1" dirty="0" err="1"/>
              <a:t>spark-hive</a:t>
            </a:r>
            <a:r>
              <a:rPr lang="fr-FR" b="1" dirty="0"/>
              <a:t> +  </a:t>
            </a:r>
            <a:r>
              <a:rPr lang="fr-FR" b="1" dirty="0" err="1"/>
              <a:t>working</a:t>
            </a:r>
            <a:r>
              <a:rPr lang="fr-FR" b="1" dirty="0"/>
              <a:t> </a:t>
            </a:r>
            <a:r>
              <a:rPr lang="fr-FR" b="1" dirty="0" err="1"/>
              <a:t>dir</a:t>
            </a:r>
            <a:r>
              <a:rPr lang="fr-FR" b="1" dirty="0"/>
              <a:t> ..)</a:t>
            </a:r>
          </a:p>
          <a:p>
            <a:r>
              <a:rPr lang="fr-FR" dirty="0"/>
              <a:t>                .</a:t>
            </a:r>
            <a:r>
              <a:rPr lang="fr-FR" dirty="0" err="1"/>
              <a:t>getOrCreate</a:t>
            </a:r>
            <a:r>
              <a:rPr lang="fr-FR" dirty="0"/>
              <a:t>();</a:t>
            </a:r>
          </a:p>
          <a:p>
            <a:br>
              <a:rPr lang="fr-FR" dirty="0"/>
            </a:br>
            <a:r>
              <a:rPr lang="fr-FR" dirty="0"/>
              <a:t>        </a:t>
            </a:r>
            <a:r>
              <a:rPr lang="en-US" b="1" dirty="0" err="1"/>
              <a:t>spark.sql</a:t>
            </a:r>
            <a:r>
              <a:rPr lang="en-US" b="1" dirty="0"/>
              <a:t>("show databases").show(100, false);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b="1" dirty="0" err="1"/>
              <a:t>spark.sql</a:t>
            </a:r>
            <a:r>
              <a:rPr lang="en-US" b="1" dirty="0"/>
              <a:t>("show tables in db1").show(100, false);</a:t>
            </a:r>
          </a:p>
          <a:p>
            <a:endParaRPr lang="fr-FR" b="1" dirty="0"/>
          </a:p>
          <a:p>
            <a:r>
              <a:rPr lang="fr-FR" dirty="0"/>
              <a:t>        </a:t>
            </a:r>
            <a:r>
              <a:rPr lang="fr-FR" dirty="0" err="1"/>
              <a:t>Dataset</a:t>
            </a:r>
            <a:r>
              <a:rPr lang="fr-FR" dirty="0"/>
              <a:t>&lt;Row&gt; </a:t>
            </a:r>
            <a:r>
              <a:rPr lang="fr-FR" dirty="0" err="1"/>
              <a:t>addrDs</a:t>
            </a:r>
            <a:r>
              <a:rPr lang="fr-FR" dirty="0"/>
              <a:t> = </a:t>
            </a:r>
            <a:r>
              <a:rPr lang="fr-FR" b="1" dirty="0" err="1"/>
              <a:t>spark.sql</a:t>
            </a:r>
            <a:r>
              <a:rPr lang="fr-FR" b="1" dirty="0"/>
              <a:t>("select * </a:t>
            </a:r>
            <a:r>
              <a:rPr lang="fr-FR" b="1" dirty="0" err="1"/>
              <a:t>from</a:t>
            </a:r>
            <a:r>
              <a:rPr lang="fr-FR" b="1" dirty="0"/>
              <a:t> db1.addr");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addrDs</a:t>
            </a:r>
            <a:r>
              <a:rPr lang="fr-FR" dirty="0"/>
              <a:t> count:" + </a:t>
            </a:r>
            <a:r>
              <a:rPr lang="fr-FR" dirty="0" err="1"/>
              <a:t>addrDs.count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Finished</a:t>
            </a:r>
            <a:r>
              <a:rPr lang="fr-FR" dirty="0"/>
              <a:t>\n\n");</a:t>
            </a:r>
          </a:p>
          <a:p>
            <a:r>
              <a:rPr lang="fr-FR" dirty="0"/>
              <a:t>        </a:t>
            </a:r>
            <a:r>
              <a:rPr lang="fr-FR" dirty="0" err="1"/>
              <a:t>spark.stop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057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F613-2889-46EE-AC83-F69F2C2CA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09" y="1"/>
            <a:ext cx="11189305" cy="788610"/>
          </a:xfrm>
        </p:spPr>
        <p:txBody>
          <a:bodyPr/>
          <a:lstStyle/>
          <a:p>
            <a:pPr algn="ctr"/>
            <a:r>
              <a:rPr lang="fr-FR" dirty="0"/>
              <a:t>Run... </a:t>
            </a:r>
            <a:r>
              <a:rPr lang="fr-FR" dirty="0" err="1"/>
              <a:t>need</a:t>
            </a:r>
            <a:r>
              <a:rPr lang="fr-FR" dirty="0"/>
              <a:t> to  set "</a:t>
            </a:r>
            <a:r>
              <a:rPr lang="fr-FR" dirty="0" err="1"/>
              <a:t>currentWorkingDir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028F1-35A6-AAF4-8B3D-06662CF8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67" y="788611"/>
            <a:ext cx="6318796" cy="4941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14023C-63D9-F008-8648-C0519FC307E6}"/>
              </a:ext>
            </a:extLst>
          </p:cNvPr>
          <p:cNvSpPr/>
          <p:nvPr/>
        </p:nvSpPr>
        <p:spPr>
          <a:xfrm>
            <a:off x="4876800" y="3713058"/>
            <a:ext cx="2927048" cy="2757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C9C81-B486-A593-EC2E-CC87501D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09" y="5911472"/>
            <a:ext cx="10733700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52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215C-DE5F-AE98-7A26-30F9B9A3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3" y="365125"/>
            <a:ext cx="11843656" cy="1325563"/>
          </a:xfrm>
        </p:spPr>
        <p:txBody>
          <a:bodyPr/>
          <a:lstStyle/>
          <a:p>
            <a:pPr algn="ctr"/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Locked</a:t>
            </a:r>
            <a:r>
              <a:rPr lang="fr-FR" dirty="0"/>
              <a:t>  ??</a:t>
            </a:r>
            <a:br>
              <a:rPr lang="fr-FR" dirty="0"/>
            </a:br>
            <a:r>
              <a:rPr lang="fr-FR" dirty="0"/>
              <a:t>(=&gt; </a:t>
            </a:r>
            <a:r>
              <a:rPr lang="fr-FR" dirty="0" err="1"/>
              <a:t>need</a:t>
            </a:r>
            <a:r>
              <a:rPr lang="fr-FR" dirty="0"/>
              <a:t> to stop all </a:t>
            </a:r>
            <a:r>
              <a:rPr lang="fr-FR" dirty="0" err="1"/>
              <a:t>others</a:t>
            </a:r>
            <a:r>
              <a:rPr lang="fr-FR" dirty="0"/>
              <a:t> running "</a:t>
            </a:r>
            <a:r>
              <a:rPr lang="fr-FR" dirty="0" err="1"/>
              <a:t>spark-shell</a:t>
            </a:r>
            <a:r>
              <a:rPr lang="fr-FR" dirty="0"/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152B-13ED-4713-6902-EF331D93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3" y="2340722"/>
            <a:ext cx="11038527" cy="37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D67-B3B5-BF6A-3177-8DCCC147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8267"/>
          </a:xfrm>
        </p:spPr>
        <p:txBody>
          <a:bodyPr/>
          <a:lstStyle/>
          <a:p>
            <a:pPr algn="ctr"/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6EDD6-5744-A8A1-C338-6EE7BD48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55" y="837076"/>
            <a:ext cx="8295089" cy="4332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835DE-9AD8-6D4E-E1D1-2848CEB0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455" y="5711451"/>
            <a:ext cx="8580864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75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089F-4944-650E-9831-E03D0614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91919"/>
          </a:xfrm>
        </p:spPr>
        <p:txBody>
          <a:bodyPr/>
          <a:lstStyle/>
          <a:p>
            <a:pPr algn="ctr"/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sql</a:t>
            </a:r>
            <a:r>
              <a:rPr lang="fr-FR" dirty="0"/>
              <a:t>()  .as(</a:t>
            </a:r>
            <a:r>
              <a:rPr lang="fr-FR" dirty="0" err="1"/>
              <a:t>Encoders.bean</a:t>
            </a:r>
            <a:r>
              <a:rPr lang="fr-FR" dirty="0"/>
              <a:t>)   .</a:t>
            </a:r>
            <a:r>
              <a:rPr lang="fr-FR" dirty="0" err="1"/>
              <a:t>map</a:t>
            </a:r>
            <a:r>
              <a:rPr lang="fr-FR" dirty="0"/>
              <a:t>()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39F50-A113-2FA0-C00E-4820C7B0ACE5}"/>
              </a:ext>
            </a:extLst>
          </p:cNvPr>
          <p:cNvSpPr txBox="1"/>
          <p:nvPr/>
        </p:nvSpPr>
        <p:spPr>
          <a:xfrm>
            <a:off x="4084320" y="4123786"/>
            <a:ext cx="87172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Dataset&lt;Row&gt; </a:t>
            </a:r>
            <a:r>
              <a:rPr lang="en-US" dirty="0" err="1"/>
              <a:t>addrDs</a:t>
            </a:r>
            <a:r>
              <a:rPr lang="en-US" dirty="0"/>
              <a:t> = </a:t>
            </a:r>
            <a:r>
              <a:rPr lang="en-US" dirty="0" err="1"/>
              <a:t>spark.sql</a:t>
            </a:r>
            <a:r>
              <a:rPr lang="en-US" dirty="0"/>
              <a:t>("select * from db1.addr")</a:t>
            </a:r>
          </a:p>
          <a:p>
            <a:r>
              <a:rPr lang="en-US" dirty="0"/>
              <a:t>           .</a:t>
            </a:r>
            <a:r>
              <a:rPr lang="en-US" dirty="0" err="1"/>
              <a:t>withColumnRenamed</a:t>
            </a:r>
            <a:r>
              <a:rPr lang="en-US" dirty="0"/>
              <a:t>("long", "longitude");</a:t>
            </a:r>
          </a:p>
          <a:p>
            <a:r>
              <a:rPr lang="en-US" dirty="0"/>
              <a:t>           // rename to simplify getter, because "long" is a keywork in java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AddressBean</a:t>
            </a:r>
            <a:r>
              <a:rPr lang="fr-FR" dirty="0"/>
              <a:t>&gt; </a:t>
            </a:r>
            <a:r>
              <a:rPr lang="fr-FR" dirty="0" err="1"/>
              <a:t>addrBeanDs</a:t>
            </a:r>
            <a:r>
              <a:rPr lang="fr-FR" dirty="0"/>
              <a:t> = addrDs.as(</a:t>
            </a:r>
            <a:r>
              <a:rPr lang="fr-FR" dirty="0" err="1"/>
              <a:t>Encoders.bean</a:t>
            </a:r>
            <a:r>
              <a:rPr lang="fr-FR" dirty="0"/>
              <a:t>(</a:t>
            </a:r>
            <a:r>
              <a:rPr lang="fr-FR" dirty="0" err="1"/>
              <a:t>AddressBean.class</a:t>
            </a:r>
            <a:r>
              <a:rPr lang="fr-FR" dirty="0"/>
              <a:t>));</a:t>
            </a:r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AddressBean</a:t>
            </a:r>
            <a:r>
              <a:rPr lang="fr-FR" dirty="0"/>
              <a:t>&gt; </a:t>
            </a:r>
            <a:r>
              <a:rPr lang="fr-FR" dirty="0" err="1"/>
              <a:t>mappedAddr</a:t>
            </a:r>
            <a:r>
              <a:rPr lang="fr-FR" dirty="0"/>
              <a:t> = </a:t>
            </a:r>
            <a:r>
              <a:rPr lang="fr-FR" dirty="0" err="1"/>
              <a:t>addrBeanDs.map</a:t>
            </a:r>
            <a:r>
              <a:rPr lang="fr-FR" dirty="0"/>
              <a:t>(</a:t>
            </a:r>
          </a:p>
          <a:p>
            <a:r>
              <a:rPr lang="fr-FR" dirty="0"/>
              <a:t>                (</a:t>
            </a:r>
            <a:r>
              <a:rPr lang="fr-FR" dirty="0" err="1"/>
              <a:t>MapFunction</a:t>
            </a:r>
            <a:r>
              <a:rPr lang="fr-FR" dirty="0"/>
              <a:t>&lt;</a:t>
            </a:r>
            <a:r>
              <a:rPr lang="fr-FR" dirty="0" err="1"/>
              <a:t>AddressBean</a:t>
            </a:r>
            <a:r>
              <a:rPr lang="fr-FR" dirty="0"/>
              <a:t>, </a:t>
            </a:r>
            <a:r>
              <a:rPr lang="fr-FR" dirty="0" err="1"/>
              <a:t>AddressBean</a:t>
            </a:r>
            <a:r>
              <a:rPr lang="fr-FR" dirty="0"/>
              <a:t>&gt;)  </a:t>
            </a:r>
            <a:r>
              <a:rPr lang="fr-FR" dirty="0" err="1"/>
              <a:t>addr</a:t>
            </a:r>
            <a:r>
              <a:rPr lang="fr-FR" dirty="0"/>
              <a:t> -&gt; {</a:t>
            </a:r>
          </a:p>
          <a:p>
            <a:r>
              <a:rPr lang="fr-FR" dirty="0"/>
              <a:t>                    return </a:t>
            </a:r>
            <a:r>
              <a:rPr lang="fr-FR" dirty="0" err="1"/>
              <a:t>addr</a:t>
            </a:r>
            <a:r>
              <a:rPr lang="fr-FR" dirty="0"/>
              <a:t>;  // &lt;=====   put </a:t>
            </a:r>
            <a:r>
              <a:rPr lang="fr-FR" dirty="0" err="1"/>
              <a:t>breakpoint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see</a:t>
            </a:r>
            <a:r>
              <a:rPr lang="fr-FR" dirty="0"/>
              <a:t> all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values</a:t>
            </a:r>
          </a:p>
          <a:p>
            <a:r>
              <a:rPr lang="fr-FR" dirty="0"/>
              <a:t>        }, </a:t>
            </a:r>
            <a:r>
              <a:rPr lang="fr-FR" dirty="0" err="1"/>
              <a:t>Encoders.bean</a:t>
            </a:r>
            <a:r>
              <a:rPr lang="fr-FR" dirty="0"/>
              <a:t>(</a:t>
            </a:r>
            <a:r>
              <a:rPr lang="fr-FR" dirty="0" err="1"/>
              <a:t>AddressBean.class</a:t>
            </a:r>
            <a:r>
              <a:rPr lang="fr-FR" dirty="0"/>
              <a:t>));</a:t>
            </a:r>
          </a:p>
          <a:p>
            <a:r>
              <a:rPr lang="fr-FR" dirty="0"/>
              <a:t>List&lt;</a:t>
            </a:r>
            <a:r>
              <a:rPr lang="fr-FR" dirty="0" err="1"/>
              <a:t>AddressBean</a:t>
            </a:r>
            <a:r>
              <a:rPr lang="fr-FR" dirty="0"/>
              <a:t>&gt; </a:t>
            </a:r>
            <a:r>
              <a:rPr lang="fr-FR" dirty="0" err="1"/>
              <a:t>addressBeans</a:t>
            </a:r>
            <a:r>
              <a:rPr lang="fr-FR" dirty="0"/>
              <a:t> = </a:t>
            </a:r>
            <a:r>
              <a:rPr lang="fr-FR" dirty="0" err="1"/>
              <a:t>mappedAddr.takeAsList</a:t>
            </a:r>
            <a:r>
              <a:rPr lang="fr-FR" dirty="0"/>
              <a:t>(10);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54004-68A3-1591-9485-BEB8FA5BD45E}"/>
              </a:ext>
            </a:extLst>
          </p:cNvPr>
          <p:cNvSpPr txBox="1"/>
          <p:nvPr/>
        </p:nvSpPr>
        <p:spPr>
          <a:xfrm>
            <a:off x="107406" y="1294871"/>
            <a:ext cx="55409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package esilv.td5;</a:t>
            </a:r>
          </a:p>
          <a:p>
            <a:r>
              <a:rPr lang="fr-FR" dirty="0"/>
              <a:t>import </a:t>
            </a:r>
            <a:r>
              <a:rPr lang="fr-FR" dirty="0" err="1"/>
              <a:t>lombok</a:t>
            </a:r>
            <a:r>
              <a:rPr lang="fr-FR" dirty="0"/>
              <a:t>.*;</a:t>
            </a:r>
          </a:p>
          <a:p>
            <a:r>
              <a:rPr lang="fr-FR" dirty="0"/>
              <a:t>import </a:t>
            </a:r>
            <a:r>
              <a:rPr lang="fr-FR" dirty="0" err="1"/>
              <a:t>java.time.LocalDate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@Data @NoArgsConstructor</a:t>
            </a:r>
          </a:p>
          <a:p>
            <a:r>
              <a:rPr lang="fr-FR" dirty="0"/>
              <a:t>public class </a:t>
            </a:r>
            <a:r>
              <a:rPr lang="fr-FR" dirty="0" err="1"/>
              <a:t>AddressBean</a:t>
            </a:r>
            <a:r>
              <a:rPr lang="fr-FR" dirty="0"/>
              <a:t> {</a:t>
            </a:r>
          </a:p>
          <a:p>
            <a:r>
              <a:rPr lang="fr-FR" dirty="0"/>
              <a:t>    String </a:t>
            </a:r>
            <a:r>
              <a:rPr lang="fr-FR" dirty="0" err="1"/>
              <a:t>commune_insee</a:t>
            </a:r>
            <a:r>
              <a:rPr lang="fr-FR" dirty="0"/>
              <a:t>, </a:t>
            </a:r>
            <a:r>
              <a:rPr lang="fr-FR" dirty="0" err="1"/>
              <a:t>commune_nom</a:t>
            </a:r>
            <a:r>
              <a:rPr lang="fr-FR" dirty="0"/>
              <a:t>, </a:t>
            </a:r>
            <a:r>
              <a:rPr lang="fr-FR" dirty="0" err="1"/>
              <a:t>voie_nom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          </a:t>
            </a:r>
            <a:r>
              <a:rPr lang="fr-FR" dirty="0" err="1"/>
              <a:t>lieudit_complement_nom</a:t>
            </a:r>
            <a:r>
              <a:rPr lang="fr-FR" dirty="0"/>
              <a:t>, suffixe, position;</a:t>
            </a:r>
          </a:p>
          <a:p>
            <a:r>
              <a:rPr lang="fr-FR" dirty="0"/>
              <a:t>  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commune_deleguee_insee</a:t>
            </a:r>
            <a:r>
              <a:rPr lang="fr-FR" dirty="0"/>
              <a:t>, </a:t>
            </a:r>
            <a:r>
              <a:rPr lang="fr-FR" dirty="0" err="1"/>
              <a:t>numero</a:t>
            </a:r>
            <a:r>
              <a:rPr lang="fr-FR" dirty="0"/>
              <a:t>;</a:t>
            </a:r>
          </a:p>
          <a:p>
            <a:r>
              <a:rPr lang="fr-FR" dirty="0"/>
              <a:t>    double longitude, </a:t>
            </a:r>
            <a:r>
              <a:rPr lang="fr-FR" dirty="0" err="1"/>
              <a:t>lat</a:t>
            </a:r>
            <a:r>
              <a:rPr lang="fr-FR" dirty="0"/>
              <a:t>;</a:t>
            </a:r>
          </a:p>
          <a:p>
            <a:r>
              <a:rPr lang="fr-FR" dirty="0"/>
              <a:t>   //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ommitted</a:t>
            </a:r>
            <a:r>
              <a:rPr lang="fr-FR" dirty="0"/>
              <a:t>...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4432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E254-82CB-9FBB-C28E-B0D06FDC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4"/>
          </a:xfrm>
        </p:spPr>
        <p:txBody>
          <a:bodyPr/>
          <a:lstStyle/>
          <a:p>
            <a:pPr algn="ctr"/>
            <a:r>
              <a:rPr lang="fr-FR" dirty="0" err="1"/>
              <a:t>Steps</a:t>
            </a:r>
            <a:r>
              <a:rPr lang="fr-FR" dirty="0"/>
              <a:t>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AC15C-37DA-43E7-C858-07DC531F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16" y="1425529"/>
            <a:ext cx="5826051" cy="29497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CA39F7-899A-F5CC-B844-EC0C463FD907}"/>
              </a:ext>
            </a:extLst>
          </p:cNvPr>
          <p:cNvCxnSpPr>
            <a:cxnSpLocks/>
          </p:cNvCxnSpPr>
          <p:nvPr/>
        </p:nvCxnSpPr>
        <p:spPr>
          <a:xfrm>
            <a:off x="232228" y="1346625"/>
            <a:ext cx="0" cy="24657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C624834-255F-D845-8129-6275BE3AD163}"/>
              </a:ext>
            </a:extLst>
          </p:cNvPr>
          <p:cNvSpPr/>
          <p:nvPr/>
        </p:nvSpPr>
        <p:spPr>
          <a:xfrm>
            <a:off x="328990" y="3812420"/>
            <a:ext cx="1403048" cy="30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F09E4-21F3-BCC4-2F78-D5093B50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81" y="2622248"/>
            <a:ext cx="6090326" cy="412447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6FC109-3CB9-5C58-586F-47F69E1909E5}"/>
              </a:ext>
            </a:extLst>
          </p:cNvPr>
          <p:cNvCxnSpPr>
            <a:cxnSpLocks/>
          </p:cNvCxnSpPr>
          <p:nvPr/>
        </p:nvCxnSpPr>
        <p:spPr>
          <a:xfrm>
            <a:off x="1482875" y="4122058"/>
            <a:ext cx="1303868" cy="5624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85CDFC-7465-54EC-BCBD-4A9E97FA6786}"/>
              </a:ext>
            </a:extLst>
          </p:cNvPr>
          <p:cNvCxnSpPr>
            <a:cxnSpLocks/>
          </p:cNvCxnSpPr>
          <p:nvPr/>
        </p:nvCxnSpPr>
        <p:spPr>
          <a:xfrm>
            <a:off x="3704128" y="4908248"/>
            <a:ext cx="3103072" cy="1475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D50E940-D6C4-6F0F-5D9C-8C9D5DB47F77}"/>
              </a:ext>
            </a:extLst>
          </p:cNvPr>
          <p:cNvSpPr/>
          <p:nvPr/>
        </p:nvSpPr>
        <p:spPr>
          <a:xfrm>
            <a:off x="8008405" y="4959047"/>
            <a:ext cx="874338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2C065-2714-9821-08B5-5FE17ADF08E9}"/>
              </a:ext>
            </a:extLst>
          </p:cNvPr>
          <p:cNvSpPr/>
          <p:nvPr/>
        </p:nvSpPr>
        <p:spPr>
          <a:xfrm>
            <a:off x="8615586" y="6529009"/>
            <a:ext cx="874338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C73EB-0E4D-1A7F-45EE-4D61765C9F8F}"/>
              </a:ext>
            </a:extLst>
          </p:cNvPr>
          <p:cNvSpPr txBox="1"/>
          <p:nvPr/>
        </p:nvSpPr>
        <p:spPr>
          <a:xfrm>
            <a:off x="8630393" y="64532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 </a:t>
            </a:r>
            <a:r>
              <a:rPr lang="fr-FR" dirty="0" err="1"/>
              <a:t>esilv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807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CA60-21BA-3ABD-BA21-665FBF77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46485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Terminal 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spark-submit</a:t>
            </a:r>
            <a:r>
              <a:rPr lang="fr-F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67077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DECE-7EAA-0582-F420-303DDBF8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2152"/>
          </a:xfrm>
        </p:spPr>
        <p:txBody>
          <a:bodyPr/>
          <a:lstStyle/>
          <a:p>
            <a:pPr algn="ctr"/>
            <a:r>
              <a:rPr lang="fr-FR" dirty="0" err="1"/>
              <a:t>Build</a:t>
            </a:r>
            <a:r>
              <a:rPr lang="fr-FR" dirty="0"/>
              <a:t> jar </a:t>
            </a:r>
            <a:r>
              <a:rPr lang="fr-FR" dirty="0" err="1"/>
              <a:t>using</a:t>
            </a:r>
            <a:r>
              <a:rPr lang="fr-FR" dirty="0"/>
              <a:t> "</a:t>
            </a:r>
            <a:r>
              <a:rPr lang="fr-FR" dirty="0" err="1"/>
              <a:t>mvn</a:t>
            </a:r>
            <a:r>
              <a:rPr lang="fr-FR" dirty="0"/>
              <a:t> package"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F76D4-707F-03C5-D34C-0A475984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8" y="1234655"/>
            <a:ext cx="4705758" cy="27243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34FE52-A485-83A1-4071-76CE24777617}"/>
              </a:ext>
            </a:extLst>
          </p:cNvPr>
          <p:cNvCxnSpPr>
            <a:cxnSpLocks/>
          </p:cNvCxnSpPr>
          <p:nvPr/>
        </p:nvCxnSpPr>
        <p:spPr>
          <a:xfrm flipH="1" flipV="1">
            <a:off x="2177143" y="2167467"/>
            <a:ext cx="2607733" cy="3676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3C7E62F-72AF-972B-F8C6-B4FB216E1000}"/>
              </a:ext>
            </a:extLst>
          </p:cNvPr>
          <p:cNvSpPr/>
          <p:nvPr/>
        </p:nvSpPr>
        <p:spPr>
          <a:xfrm>
            <a:off x="2007810" y="2422675"/>
            <a:ext cx="1586895" cy="367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F76044-CDC2-1EAE-CC28-7B1309A277D3}"/>
              </a:ext>
            </a:extLst>
          </p:cNvPr>
          <p:cNvSpPr/>
          <p:nvPr/>
        </p:nvSpPr>
        <p:spPr>
          <a:xfrm>
            <a:off x="4784877" y="2351314"/>
            <a:ext cx="369260" cy="367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E158B-7872-ACAF-8550-4C8D2D02BCC1}"/>
              </a:ext>
            </a:extLst>
          </p:cNvPr>
          <p:cNvSpPr/>
          <p:nvPr/>
        </p:nvSpPr>
        <p:spPr>
          <a:xfrm>
            <a:off x="1823180" y="2020173"/>
            <a:ext cx="291068" cy="274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4D75AA-C41B-0B2C-CC8F-72065CF86D18}"/>
              </a:ext>
            </a:extLst>
          </p:cNvPr>
          <p:cNvCxnSpPr>
            <a:cxnSpLocks/>
          </p:cNvCxnSpPr>
          <p:nvPr/>
        </p:nvCxnSpPr>
        <p:spPr>
          <a:xfrm>
            <a:off x="2738362" y="2835124"/>
            <a:ext cx="3222171" cy="4305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F534407-5D6D-EDD7-BF60-51D71C91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82" y="1330477"/>
            <a:ext cx="5761898" cy="53215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814345-69DE-DB64-945E-FC70AC1E36A3}"/>
              </a:ext>
            </a:extLst>
          </p:cNvPr>
          <p:cNvSpPr/>
          <p:nvPr/>
        </p:nvSpPr>
        <p:spPr>
          <a:xfrm>
            <a:off x="6096000" y="3145970"/>
            <a:ext cx="1282095" cy="231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33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4BEE-0D7D-5F96-6F53-B852F4D3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75" y="135467"/>
            <a:ext cx="11925905" cy="967619"/>
          </a:xfrm>
        </p:spPr>
        <p:txBody>
          <a:bodyPr/>
          <a:lstStyle/>
          <a:p>
            <a:pPr algn="ctr"/>
            <a:r>
              <a:rPr lang="fr-FR" dirty="0" err="1"/>
              <a:t>Built</a:t>
            </a:r>
            <a:r>
              <a:rPr lang="fr-FR" dirty="0"/>
              <a:t> jar: "</a:t>
            </a:r>
            <a:r>
              <a:rPr lang="fr-FR" dirty="0" err="1"/>
              <a:t>target</a:t>
            </a:r>
            <a:r>
              <a:rPr lang="fr-FR" dirty="0"/>
              <a:t>/td5-spark-java-1.0-SNAPSHOT.jar"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5EFDC-7603-31CE-3EB6-2F506DB1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6" y="1739069"/>
            <a:ext cx="10082590" cy="27334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275072-42A8-A966-49AD-07FE291122FB}"/>
              </a:ext>
            </a:extLst>
          </p:cNvPr>
          <p:cNvCxnSpPr>
            <a:cxnSpLocks/>
          </p:cNvCxnSpPr>
          <p:nvPr/>
        </p:nvCxnSpPr>
        <p:spPr>
          <a:xfrm>
            <a:off x="2433562" y="2462590"/>
            <a:ext cx="2878667" cy="2225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F3F5A5D-AB65-BBB3-868D-61BEDAB2EC2B}"/>
              </a:ext>
            </a:extLst>
          </p:cNvPr>
          <p:cNvSpPr/>
          <p:nvPr/>
        </p:nvSpPr>
        <p:spPr>
          <a:xfrm>
            <a:off x="6260495" y="2565398"/>
            <a:ext cx="3633410" cy="222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845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EF193-51F2-FB80-7DEF-61C6606DA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2766-BE7E-0B03-446F-C770F7F9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7009"/>
          </a:xfrm>
        </p:spPr>
        <p:txBody>
          <a:bodyPr/>
          <a:lstStyle/>
          <a:p>
            <a:pPr algn="ctr"/>
            <a:r>
              <a:rPr lang="fr-FR" dirty="0" err="1"/>
              <a:t>spark-submit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8CB8A-13B8-DBAE-FE14-FF907E38F81C}"/>
              </a:ext>
            </a:extLst>
          </p:cNvPr>
          <p:cNvSpPr txBox="1"/>
          <p:nvPr/>
        </p:nvSpPr>
        <p:spPr>
          <a:xfrm>
            <a:off x="2206170" y="2195063"/>
            <a:ext cx="8495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cd td5-spark-java</a:t>
            </a:r>
          </a:p>
          <a:p>
            <a:endParaRPr lang="fr-FR" dirty="0"/>
          </a:p>
          <a:p>
            <a:r>
              <a:rPr lang="fr-FR" b="1" dirty="0" err="1"/>
              <a:t>spark-submit</a:t>
            </a:r>
            <a:r>
              <a:rPr lang="fr-FR" b="1" dirty="0"/>
              <a:t> --class esilv.td5.SparkSqlApp </a:t>
            </a:r>
            <a:r>
              <a:rPr lang="fr-FR" b="1" dirty="0" err="1"/>
              <a:t>target</a:t>
            </a:r>
            <a:r>
              <a:rPr lang="fr-FR" b="1" dirty="0"/>
              <a:t>\td5-spark-java-1.0-SNAPSHOT.jar</a:t>
            </a:r>
          </a:p>
        </p:txBody>
      </p:sp>
    </p:spTree>
    <p:extLst>
      <p:ext uri="{BB962C8B-B14F-4D97-AF65-F5344CB8AC3E}">
        <p14:creationId xmlns:p14="http://schemas.microsoft.com/office/powerpoint/2010/main" val="2346704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8632-B300-E0A5-4A9A-ED28D7D1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52989"/>
          </a:xfrm>
        </p:spPr>
        <p:txBody>
          <a:bodyPr/>
          <a:lstStyle/>
          <a:p>
            <a:pPr algn="ctr"/>
            <a:r>
              <a:rPr lang="fr-FR" dirty="0" err="1"/>
              <a:t>it</a:t>
            </a:r>
            <a:r>
              <a:rPr lang="fr-FR" dirty="0"/>
              <a:t> "</a:t>
            </a:r>
            <a:r>
              <a:rPr lang="fr-FR" dirty="0" err="1"/>
              <a:t>works</a:t>
            </a:r>
            <a:r>
              <a:rPr lang="fr-FR" dirty="0"/>
              <a:t>"  </a:t>
            </a:r>
            <a:br>
              <a:rPr lang="fr-FR" dirty="0"/>
            </a:br>
            <a:r>
              <a:rPr lang="fr-FR" dirty="0"/>
              <a:t>... but on Windows, fails to "stop()" </a:t>
            </a:r>
            <a:r>
              <a:rPr lang="fr-FR" dirty="0" err="1"/>
              <a:t>cleanly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delete</a:t>
            </a:r>
            <a:r>
              <a:rPr lang="fr-FR" dirty="0"/>
              <a:t> temp </a:t>
            </a:r>
            <a:r>
              <a:rPr lang="fr-FR" dirty="0" err="1"/>
              <a:t>dir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jar </a:t>
            </a:r>
            <a:r>
              <a:rPr lang="fr-FR" dirty="0" err="1"/>
              <a:t>locked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97794-FBC8-5B38-8FB0-165CCC32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5" y="2346369"/>
            <a:ext cx="12075885" cy="38601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A3B0B1-4F83-5C73-6665-762707AAA002}"/>
              </a:ext>
            </a:extLst>
          </p:cNvPr>
          <p:cNvSpPr/>
          <p:nvPr/>
        </p:nvSpPr>
        <p:spPr>
          <a:xfrm>
            <a:off x="116115" y="2521855"/>
            <a:ext cx="1272418" cy="201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0E46B-F6D0-7BDB-3F68-666FFC5C6D96}"/>
              </a:ext>
            </a:extLst>
          </p:cNvPr>
          <p:cNvSpPr/>
          <p:nvPr/>
        </p:nvSpPr>
        <p:spPr>
          <a:xfrm>
            <a:off x="2873828" y="5625494"/>
            <a:ext cx="1565124" cy="199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298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0DD3E-E176-5137-955F-6AA700E36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2F81-4AD0-BF89-0336-07B888CA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51466"/>
          </a:xfrm>
        </p:spPr>
        <p:txBody>
          <a:bodyPr/>
          <a:lstStyle/>
          <a:p>
            <a:pPr algn="ctr"/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 explicit .stop() 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by </a:t>
            </a:r>
            <a:r>
              <a:rPr lang="fr-FR" dirty="0" err="1"/>
              <a:t>SparkShutdowHookManager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C65F8-F288-6281-5969-31282010D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14" y="1105759"/>
            <a:ext cx="10127536" cy="57522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343670-5C17-EA42-DE91-28C7FFCDBEE2}"/>
              </a:ext>
            </a:extLst>
          </p:cNvPr>
          <p:cNvSpPr/>
          <p:nvPr/>
        </p:nvSpPr>
        <p:spPr>
          <a:xfrm>
            <a:off x="4320419" y="5964159"/>
            <a:ext cx="2861225" cy="204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08679-1D5F-873D-D3C9-90B66463B4C6}"/>
              </a:ext>
            </a:extLst>
          </p:cNvPr>
          <p:cNvSpPr/>
          <p:nvPr/>
        </p:nvSpPr>
        <p:spPr>
          <a:xfrm>
            <a:off x="3872895" y="4370007"/>
            <a:ext cx="1598991" cy="204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16FC0-098B-A6EA-1CB1-7DFE4548CA08}"/>
              </a:ext>
            </a:extLst>
          </p:cNvPr>
          <p:cNvSpPr/>
          <p:nvPr/>
        </p:nvSpPr>
        <p:spPr>
          <a:xfrm>
            <a:off x="1243390" y="1295398"/>
            <a:ext cx="1598991" cy="204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62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229E1-8FDE-BEB5-68B1-B0BD52BD6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8FDF-9CA3-6DAE-FA2E-1797FA59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24037"/>
          </a:xfrm>
        </p:spPr>
        <p:txBody>
          <a:bodyPr/>
          <a:lstStyle/>
          <a:p>
            <a:pPr algn="ctr"/>
            <a:r>
              <a:rPr lang="fr-FR" dirty="0"/>
              <a:t>Notice: Lock </a:t>
            </a:r>
            <a:r>
              <a:rPr lang="fr-FR" dirty="0" err="1"/>
              <a:t>considered</a:t>
            </a:r>
            <a:r>
              <a:rPr lang="fr-FR" dirty="0"/>
              <a:t> as Windows bug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fixed</a:t>
            </a:r>
            <a:r>
              <a:rPr lang="fr-FR" dirty="0"/>
              <a:t> in Spark (!?)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D998B-4E8E-7824-832B-4577EEA5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4" y="1175629"/>
            <a:ext cx="8969828" cy="4375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9CCDA-68BF-3DB6-2613-811AFC94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00" y="4906630"/>
            <a:ext cx="4406938" cy="1951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1ACC9-929C-3443-99BB-1FA2186B4FFC}"/>
              </a:ext>
            </a:extLst>
          </p:cNvPr>
          <p:cNvSpPr txBox="1"/>
          <p:nvPr/>
        </p:nvSpPr>
        <p:spPr>
          <a:xfrm>
            <a:off x="9551725" y="3452332"/>
            <a:ext cx="2640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bug </a:t>
            </a:r>
            <a:r>
              <a:rPr lang="fr-FR" dirty="0" err="1"/>
              <a:t>since</a:t>
            </a:r>
            <a:r>
              <a:rPr lang="fr-FR" dirty="0"/>
              <a:t> 2015.. </a:t>
            </a:r>
          </a:p>
          <a:p>
            <a:endParaRPr lang="fr-FR" dirty="0"/>
          </a:p>
          <a:p>
            <a:r>
              <a:rPr lang="fr-FR" dirty="0" err="1"/>
              <a:t>closed</a:t>
            </a:r>
            <a:r>
              <a:rPr lang="fr-FR" dirty="0"/>
              <a:t>()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workaround</a:t>
            </a:r>
            <a:r>
              <a:rPr lang="fr-FR" dirty="0"/>
              <a:t> </a:t>
            </a:r>
          </a:p>
          <a:p>
            <a:r>
              <a:rPr lang="fr-FR" dirty="0"/>
              <a:t>"move to linux"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60A6797-B3F3-2C39-D360-3BB2EF0B03FD}"/>
              </a:ext>
            </a:extLst>
          </p:cNvPr>
          <p:cNvSpPr/>
          <p:nvPr/>
        </p:nvSpPr>
        <p:spPr>
          <a:xfrm rot="1166685">
            <a:off x="10321765" y="4651681"/>
            <a:ext cx="295123" cy="17568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C6D54A6-3FC7-3B39-064F-0688A55A629B}"/>
              </a:ext>
            </a:extLst>
          </p:cNvPr>
          <p:cNvSpPr/>
          <p:nvPr/>
        </p:nvSpPr>
        <p:spPr>
          <a:xfrm rot="3989023">
            <a:off x="8994036" y="3584002"/>
            <a:ext cx="295123" cy="8196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251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5965-6373-E9A8-BC8C-923A26EC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2AB-CE2A-1CD0-F223-B98DD8D9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24267" cy="1838475"/>
          </a:xfrm>
        </p:spPr>
        <p:txBody>
          <a:bodyPr>
            <a:noAutofit/>
          </a:bodyPr>
          <a:lstStyle/>
          <a:p>
            <a:pPr algn="ctr"/>
            <a:r>
              <a:rPr lang="fr-FR" sz="4000" dirty="0" err="1"/>
              <a:t>Curious</a:t>
            </a:r>
            <a:r>
              <a:rPr lang="fr-FR" sz="4000" dirty="0"/>
              <a:t> </a:t>
            </a:r>
            <a:r>
              <a:rPr lang="fr-FR" sz="4000" dirty="0" err="1"/>
              <a:t>why</a:t>
            </a:r>
            <a:r>
              <a:rPr lang="fr-FR" sz="4000" dirty="0"/>
              <a:t> </a:t>
            </a:r>
            <a:r>
              <a:rPr lang="fr-FR" sz="4000" dirty="0" err="1"/>
              <a:t>there</a:t>
            </a:r>
            <a:r>
              <a:rPr lang="fr-FR" sz="4000" dirty="0"/>
              <a:t> are 2 jars in "local[*] mode?</a:t>
            </a:r>
            <a:br>
              <a:rPr lang="fr-FR" sz="4000" dirty="0"/>
            </a:br>
            <a:r>
              <a:rPr lang="fr-FR" sz="4000" dirty="0"/>
              <a:t>1 in "driver" part </a:t>
            </a:r>
            <a:br>
              <a:rPr lang="fr-FR" sz="4000" dirty="0"/>
            </a:br>
            <a:r>
              <a:rPr lang="fr-FR" sz="4000" dirty="0"/>
              <a:t>+ 1 </a:t>
            </a:r>
            <a:r>
              <a:rPr lang="fr-FR" sz="4000" dirty="0" err="1"/>
              <a:t>locked</a:t>
            </a:r>
            <a:r>
              <a:rPr lang="fr-FR" sz="4000" dirty="0"/>
              <a:t> (</a:t>
            </a:r>
            <a:r>
              <a:rPr lang="fr-FR" sz="4000" dirty="0" err="1"/>
              <a:t>fetched</a:t>
            </a:r>
            <a:r>
              <a:rPr lang="fr-FR" sz="4000" dirty="0"/>
              <a:t>) in "</a:t>
            </a:r>
            <a:r>
              <a:rPr lang="fr-FR" sz="4000" dirty="0" err="1"/>
              <a:t>executor</a:t>
            </a:r>
            <a:r>
              <a:rPr lang="fr-FR" sz="4000" dirty="0"/>
              <a:t>" part .. in Temp/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9306B-BE4A-4354-B8AB-0E56EB68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71" y="2070461"/>
            <a:ext cx="8606971" cy="4590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B17D7-D80E-547C-C111-869303EECA3D}"/>
              </a:ext>
            </a:extLst>
          </p:cNvPr>
          <p:cNvSpPr txBox="1"/>
          <p:nvPr/>
        </p:nvSpPr>
        <p:spPr>
          <a:xfrm>
            <a:off x="256419" y="3154437"/>
            <a:ext cx="1568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need</a:t>
            </a:r>
            <a:r>
              <a:rPr lang="fr-FR" dirty="0"/>
              <a:t> JVM</a:t>
            </a:r>
          </a:p>
          <a:p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debug</a:t>
            </a:r>
            <a:r>
              <a:rPr lang="fr-FR" dirty="0"/>
              <a:t> </a:t>
            </a:r>
          </a:p>
          <a:p>
            <a:r>
              <a:rPr lang="fr-FR" dirty="0"/>
              <a:t>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853020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53F-B0A8-1D03-4E29-B5122F27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1679"/>
          </a:xfrm>
        </p:spPr>
        <p:txBody>
          <a:bodyPr/>
          <a:lstStyle/>
          <a:p>
            <a:pPr algn="ctr"/>
            <a:r>
              <a:rPr lang="fr-FR" dirty="0" err="1"/>
              <a:t>Reopened</a:t>
            </a:r>
            <a:r>
              <a:rPr lang="fr-FR" dirty="0"/>
              <a:t>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C188E-7396-3060-3543-802F2C466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8" y="579818"/>
            <a:ext cx="9591040" cy="4379507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85DF157C-9A11-76FE-9A37-3D5D77CD2CCC}"/>
              </a:ext>
            </a:extLst>
          </p:cNvPr>
          <p:cNvSpPr/>
          <p:nvPr/>
        </p:nvSpPr>
        <p:spPr>
          <a:xfrm>
            <a:off x="9512474" y="3213409"/>
            <a:ext cx="645160" cy="28956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59739-2A64-F642-9223-A0F7D02AE056}"/>
              </a:ext>
            </a:extLst>
          </p:cNvPr>
          <p:cNvSpPr txBox="1"/>
          <p:nvPr/>
        </p:nvSpPr>
        <p:spPr>
          <a:xfrm>
            <a:off x="10167343" y="3127356"/>
            <a:ext cx="2024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rgbClr val="FF0000"/>
                </a:solidFill>
              </a:rPr>
              <a:t>Please</a:t>
            </a:r>
            <a:r>
              <a:rPr lang="fr-FR" sz="2400" b="1" dirty="0">
                <a:solidFill>
                  <a:srgbClr val="FF0000"/>
                </a:solidFill>
              </a:rPr>
              <a:t> vote +1</a:t>
            </a:r>
          </a:p>
        </p:txBody>
      </p:sp>
    </p:spTree>
    <p:extLst>
      <p:ext uri="{BB962C8B-B14F-4D97-AF65-F5344CB8AC3E}">
        <p14:creationId xmlns:p14="http://schemas.microsoft.com/office/powerpoint/2010/main" val="1009298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BB14-7129-3F3D-390A-96EA4777B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77240"/>
          </a:xfrm>
        </p:spPr>
        <p:txBody>
          <a:bodyPr/>
          <a:lstStyle/>
          <a:p>
            <a:pPr algn="ctr"/>
            <a:r>
              <a:rPr lang="fr-FR" dirty="0" err="1"/>
              <a:t>Reopened</a:t>
            </a:r>
            <a:r>
              <a:rPr lang="fr-FR" dirty="0"/>
              <a:t> Comment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40A9B-36D9-54E7-EC8F-54228660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696" y="901222"/>
            <a:ext cx="7310424" cy="58602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74BA8F-558B-76F7-B349-8B64CF377E6A}"/>
              </a:ext>
            </a:extLst>
          </p:cNvPr>
          <p:cNvSpPr/>
          <p:nvPr/>
        </p:nvSpPr>
        <p:spPr>
          <a:xfrm>
            <a:off x="3129280" y="2103120"/>
            <a:ext cx="6827520" cy="777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EA730B8-6589-92CE-16CC-A649E13E0908}"/>
              </a:ext>
            </a:extLst>
          </p:cNvPr>
          <p:cNvSpPr/>
          <p:nvPr/>
        </p:nvSpPr>
        <p:spPr>
          <a:xfrm>
            <a:off x="10037843" y="2438940"/>
            <a:ext cx="635541" cy="39007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852CF-AF67-6223-4A0A-3BC2BCEE5E3F}"/>
              </a:ext>
            </a:extLst>
          </p:cNvPr>
          <p:cNvSpPr txBox="1"/>
          <p:nvPr/>
        </p:nvSpPr>
        <p:spPr>
          <a:xfrm>
            <a:off x="10754427" y="2367354"/>
            <a:ext cx="996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right ?</a:t>
            </a:r>
          </a:p>
        </p:txBody>
      </p:sp>
    </p:spTree>
    <p:extLst>
      <p:ext uri="{BB962C8B-B14F-4D97-AF65-F5344CB8AC3E}">
        <p14:creationId xmlns:p14="http://schemas.microsoft.com/office/powerpoint/2010/main" val="425541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8F89-7D09-0D93-DCC3-41708C14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57"/>
            <a:ext cx="10515600" cy="817639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B0F8D-36B1-E609-0838-D51B8166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65" y="1606246"/>
            <a:ext cx="4843062" cy="3933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B0868F-0434-0A86-1A27-3133687CE2FC}"/>
              </a:ext>
            </a:extLst>
          </p:cNvPr>
          <p:cNvSpPr/>
          <p:nvPr/>
        </p:nvSpPr>
        <p:spPr>
          <a:xfrm>
            <a:off x="2940498" y="1908707"/>
            <a:ext cx="755805" cy="282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2FA7F-9164-0050-9472-7AB098549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99" y="1732771"/>
            <a:ext cx="1181202" cy="731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6957A5-3963-5E1F-4FB3-33B61CB21AEE}"/>
              </a:ext>
            </a:extLst>
          </p:cNvPr>
          <p:cNvSpPr/>
          <p:nvPr/>
        </p:nvSpPr>
        <p:spPr>
          <a:xfrm>
            <a:off x="6682766" y="1672859"/>
            <a:ext cx="361502" cy="523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F37EA7-D7B4-CAC6-EB82-2B137151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037" y="2806808"/>
            <a:ext cx="6363251" cy="19432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589164-9CC2-968A-62FD-EA76FB30B6A3}"/>
              </a:ext>
            </a:extLst>
          </p:cNvPr>
          <p:cNvSpPr/>
          <p:nvPr/>
        </p:nvSpPr>
        <p:spPr>
          <a:xfrm>
            <a:off x="6186861" y="2749335"/>
            <a:ext cx="373596" cy="385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1285A5-5677-FB0F-1F58-F771CDA23C49}"/>
              </a:ext>
            </a:extLst>
          </p:cNvPr>
          <p:cNvSpPr/>
          <p:nvPr/>
        </p:nvSpPr>
        <p:spPr>
          <a:xfrm>
            <a:off x="6275011" y="3279644"/>
            <a:ext cx="769258" cy="227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7AD2A2-A957-2EB1-0E6F-D6A29F162562}"/>
              </a:ext>
            </a:extLst>
          </p:cNvPr>
          <p:cNvSpPr/>
          <p:nvPr/>
        </p:nvSpPr>
        <p:spPr>
          <a:xfrm>
            <a:off x="9412516" y="3315246"/>
            <a:ext cx="769258" cy="227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42498-3841-B030-A5CF-64C9DC81D1F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373659" y="2152952"/>
            <a:ext cx="486760" cy="5963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4C5C41-B2FA-F8B6-E42B-934ABA257C7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6373659" y="3135086"/>
            <a:ext cx="285981" cy="1445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AB85F0-13C6-3863-AC1F-8B5D82CCE376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040786" y="3382513"/>
            <a:ext cx="2371730" cy="46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4441B6-430D-DEDA-B35C-FB49FE03D975}"/>
              </a:ext>
            </a:extLst>
          </p:cNvPr>
          <p:cNvSpPr txBox="1"/>
          <p:nvPr/>
        </p:nvSpPr>
        <p:spPr>
          <a:xfrm>
            <a:off x="518967" y="1085684"/>
            <a:ext cx="484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openning</a:t>
            </a:r>
            <a:r>
              <a:rPr lang="fr-FR" dirty="0"/>
              <a:t> the first time (no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8FC801-D794-13D0-545F-6F6D8DF1D4E6}"/>
              </a:ext>
            </a:extLst>
          </p:cNvPr>
          <p:cNvSpPr txBox="1"/>
          <p:nvPr/>
        </p:nvSpPr>
        <p:spPr>
          <a:xfrm>
            <a:off x="6186861" y="1063019"/>
            <a:ext cx="484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re-</a:t>
            </a:r>
            <a:r>
              <a:rPr lang="fr-FR" dirty="0" err="1"/>
              <a:t>openning</a:t>
            </a:r>
            <a:r>
              <a:rPr lang="fr-FR" dirty="0"/>
              <a:t> (</a:t>
            </a:r>
            <a:r>
              <a:rPr lang="fr-FR" dirty="0" err="1"/>
              <a:t>already</a:t>
            </a:r>
            <a:r>
              <a:rPr lang="fr-FR" dirty="0"/>
              <a:t> a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3110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9438B-9B7A-D583-EDDA-CFC4AAE4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8840"/>
          </a:xfrm>
        </p:spPr>
        <p:txBody>
          <a:bodyPr/>
          <a:lstStyle/>
          <a:p>
            <a:pPr algn="ctr"/>
            <a:r>
              <a:rPr lang="fr-FR" dirty="0" err="1"/>
              <a:t>Github</a:t>
            </a:r>
            <a:r>
              <a:rPr lang="fr-FR" dirty="0"/>
              <a:t> Pull-</a:t>
            </a:r>
            <a:r>
              <a:rPr lang="fr-FR" dirty="0" err="1"/>
              <a:t>Request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5B0CA-A5A9-8E46-6F55-0D7F2ABD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20" y="878841"/>
            <a:ext cx="8539480" cy="58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66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E5F3-6245-2E0E-56C8-424C750F9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1"/>
            <a:ext cx="10515600" cy="843279"/>
          </a:xfrm>
        </p:spPr>
        <p:txBody>
          <a:bodyPr/>
          <a:lstStyle/>
          <a:p>
            <a:pPr algn="ctr"/>
            <a:r>
              <a:rPr lang="fr-FR" dirty="0"/>
              <a:t>Pull-</a:t>
            </a:r>
            <a:r>
              <a:rPr lang="fr-FR" dirty="0" err="1"/>
              <a:t>Request</a:t>
            </a:r>
            <a:r>
              <a:rPr lang="fr-FR" dirty="0"/>
              <a:t> Files </a:t>
            </a:r>
            <a:r>
              <a:rPr lang="fr-FR" dirty="0" err="1"/>
              <a:t>changed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3A873-D489-FC63-2D67-0EB5949D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08" y="848361"/>
            <a:ext cx="10931167" cy="55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3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8B44D-2AC7-B9B1-CDC7-4559A9F6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DCE3-94CE-BA50-611C-AE4F3029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7009"/>
          </a:xfrm>
        </p:spPr>
        <p:txBody>
          <a:bodyPr/>
          <a:lstStyle/>
          <a:p>
            <a:pPr algn="ctr"/>
            <a:r>
              <a:rPr lang="fr-FR" dirty="0" err="1"/>
              <a:t>spark-submit</a:t>
            </a:r>
            <a:r>
              <a:rPr lang="fr-FR" dirty="0"/>
              <a:t> 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JVM </a:t>
            </a:r>
            <a:r>
              <a:rPr lang="fr-FR" dirty="0" err="1"/>
              <a:t>Debugging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8121A-C662-394A-1FF2-F8AB665CC2CE}"/>
              </a:ext>
            </a:extLst>
          </p:cNvPr>
          <p:cNvSpPr txBox="1"/>
          <p:nvPr/>
        </p:nvSpPr>
        <p:spPr>
          <a:xfrm>
            <a:off x="251397" y="2160105"/>
            <a:ext cx="11895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DEBUG_CONF=--conf </a:t>
            </a:r>
            <a:r>
              <a:rPr lang="fr-FR" dirty="0" err="1"/>
              <a:t>spark.driver.extraJavaOptions</a:t>
            </a:r>
            <a:r>
              <a:rPr lang="fr-FR" dirty="0"/>
              <a:t>=-</a:t>
            </a:r>
            <a:r>
              <a:rPr lang="fr-FR" dirty="0" err="1"/>
              <a:t>agentlib:jdwp</a:t>
            </a:r>
            <a:r>
              <a:rPr lang="fr-FR" dirty="0"/>
              <a:t>=transport=</a:t>
            </a:r>
            <a:r>
              <a:rPr lang="fr-FR" dirty="0" err="1"/>
              <a:t>dt_socket,server</a:t>
            </a:r>
            <a:r>
              <a:rPr lang="fr-FR" dirty="0"/>
              <a:t>=</a:t>
            </a:r>
            <a:r>
              <a:rPr lang="fr-FR" dirty="0" err="1"/>
              <a:t>y,suspend</a:t>
            </a:r>
            <a:r>
              <a:rPr lang="fr-FR" dirty="0"/>
              <a:t>=</a:t>
            </a:r>
            <a:r>
              <a:rPr lang="fr-FR" dirty="0" err="1"/>
              <a:t>y,address</a:t>
            </a:r>
            <a:r>
              <a:rPr lang="fr-FR" dirty="0"/>
              <a:t>=*:5005</a:t>
            </a:r>
          </a:p>
          <a:p>
            <a:endParaRPr lang="fr-FR" dirty="0"/>
          </a:p>
          <a:p>
            <a:r>
              <a:rPr lang="fr-FR" dirty="0" err="1"/>
              <a:t>spark-submit</a:t>
            </a:r>
            <a:r>
              <a:rPr lang="fr-FR" dirty="0"/>
              <a:t> --master local[*] %DEBUG_CONF% --class esilv.td5.SparkSqlApp </a:t>
            </a:r>
            <a:r>
              <a:rPr lang="fr-FR" dirty="0" err="1"/>
              <a:t>target</a:t>
            </a:r>
            <a:r>
              <a:rPr lang="fr-FR" dirty="0"/>
              <a:t>/td5-spark-java-1.0-SNAPSHOT.jar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0099F-18E7-F88D-1BAF-8E98562C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9662"/>
            <a:ext cx="12192000" cy="816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D767D4-5821-204A-4468-8A3E6D9A7233}"/>
              </a:ext>
            </a:extLst>
          </p:cNvPr>
          <p:cNvSpPr/>
          <p:nvPr/>
        </p:nvSpPr>
        <p:spPr>
          <a:xfrm>
            <a:off x="1" y="4437821"/>
            <a:ext cx="4537608" cy="203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880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FD2E3-24A4-B4FF-FD70-9E3B179E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B9F7-6284-8DA6-2F40-0B7BA98D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7009"/>
          </a:xfrm>
        </p:spPr>
        <p:txBody>
          <a:bodyPr/>
          <a:lstStyle/>
          <a:p>
            <a:pPr algn="ctr"/>
            <a:r>
              <a:rPr lang="fr-FR" dirty="0" err="1"/>
              <a:t>Attaching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JVM Debugger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D1DE8-6AB9-02DF-D99D-88206ED4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96" y="1211878"/>
            <a:ext cx="6747792" cy="5255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BF628F-5E8C-682D-0EFF-3C8E53A2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4" y="687010"/>
            <a:ext cx="2960627" cy="6534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5882AE-25AF-53FF-AA96-0DEAB4032CB6}"/>
              </a:ext>
            </a:extLst>
          </p:cNvPr>
          <p:cNvSpPr/>
          <p:nvPr/>
        </p:nvSpPr>
        <p:spPr>
          <a:xfrm>
            <a:off x="287194" y="1063486"/>
            <a:ext cx="269397" cy="218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E2BAD-4A52-F591-0F90-48E307E04000}"/>
              </a:ext>
            </a:extLst>
          </p:cNvPr>
          <p:cNvSpPr/>
          <p:nvPr/>
        </p:nvSpPr>
        <p:spPr>
          <a:xfrm>
            <a:off x="384929" y="5753099"/>
            <a:ext cx="2452693" cy="265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D8E92-F849-9956-6F3B-B39FE695A60C}"/>
              </a:ext>
            </a:extLst>
          </p:cNvPr>
          <p:cNvSpPr/>
          <p:nvPr/>
        </p:nvSpPr>
        <p:spPr>
          <a:xfrm>
            <a:off x="7347290" y="1658177"/>
            <a:ext cx="574197" cy="205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0FDD94-0166-B7B1-0795-120F1F7BE56A}"/>
              </a:ext>
            </a:extLst>
          </p:cNvPr>
          <p:cNvSpPr/>
          <p:nvPr/>
        </p:nvSpPr>
        <p:spPr>
          <a:xfrm>
            <a:off x="8636000" y="6153977"/>
            <a:ext cx="1765300" cy="276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3C2F89-45F6-D694-092A-7FFEE286738D}"/>
              </a:ext>
            </a:extLst>
          </p:cNvPr>
          <p:cNvCxnSpPr>
            <a:cxnSpLocks/>
          </p:cNvCxnSpPr>
          <p:nvPr/>
        </p:nvCxnSpPr>
        <p:spPr>
          <a:xfrm>
            <a:off x="421892" y="1335314"/>
            <a:ext cx="884394" cy="44177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FEF194-50C6-A51F-5BF8-328351E03F9D}"/>
              </a:ext>
            </a:extLst>
          </p:cNvPr>
          <p:cNvCxnSpPr>
            <a:cxnSpLocks/>
          </p:cNvCxnSpPr>
          <p:nvPr/>
        </p:nvCxnSpPr>
        <p:spPr>
          <a:xfrm flipV="1">
            <a:off x="2912533" y="1760882"/>
            <a:ext cx="4388153" cy="41247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659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D87E-A7B0-9DE4-BB9D-6333825EA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4CCB-1845-59A8-AEEE-C4AE7C0C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2761"/>
          </a:xfrm>
        </p:spPr>
        <p:txBody>
          <a:bodyPr/>
          <a:lstStyle/>
          <a:p>
            <a:pPr algn="ctr"/>
            <a:r>
              <a:rPr lang="fr-FR" dirty="0" err="1"/>
              <a:t>See</a:t>
            </a:r>
            <a:r>
              <a:rPr lang="fr-FR" dirty="0"/>
              <a:t> main class </a:t>
            </a:r>
            <a:r>
              <a:rPr lang="fr-FR" dirty="0" err="1"/>
              <a:t>is</a:t>
            </a:r>
            <a:r>
              <a:rPr lang="fr-FR" dirty="0"/>
              <a:t> not "esilv.td5.SparkSqlApp"</a:t>
            </a:r>
            <a:br>
              <a:rPr lang="fr-FR" dirty="0"/>
            </a:br>
            <a:r>
              <a:rPr lang="fr-FR" dirty="0"/>
              <a:t>but "</a:t>
            </a:r>
            <a:r>
              <a:rPr lang="fr-FR" dirty="0" err="1"/>
              <a:t>org.apache.spark.deploy.SparkSubmit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ACE41-8769-FED7-F5A0-A69504F9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1" y="1170819"/>
            <a:ext cx="10957138" cy="55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79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896A1-F3A6-CC6F-B402-EF5096B11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5BB3-A482-2FB6-55B6-18067DB3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6" y="2738362"/>
            <a:ext cx="10515600" cy="1306285"/>
          </a:xfrm>
        </p:spPr>
        <p:txBody>
          <a:bodyPr/>
          <a:lstStyle/>
          <a:p>
            <a:pPr algn="ctr"/>
            <a:r>
              <a:rPr lang="fr-FR" dirty="0"/>
              <a:t>Spark  SQL &lt;-&gt; Java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UDF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5392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B7D2-ECAC-032A-A16A-C88B796A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81" y="111276"/>
            <a:ext cx="10515600" cy="662819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F42C2-4482-1C54-840E-B5DE310C2A93}"/>
              </a:ext>
            </a:extLst>
          </p:cNvPr>
          <p:cNvSpPr txBox="1"/>
          <p:nvPr/>
        </p:nvSpPr>
        <p:spPr>
          <a:xfrm>
            <a:off x="3618896" y="21823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The city </a:t>
            </a:r>
            <a:r>
              <a:rPr lang="fr-FR" sz="2400" dirty="0" err="1"/>
              <a:t>name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	"Laval" </a:t>
            </a:r>
            <a:br>
              <a:rPr lang="fr-FR" sz="2400" dirty="0"/>
            </a:br>
            <a:r>
              <a:rPr lang="fr-FR" sz="2400" dirty="0" err="1"/>
              <a:t>written</a:t>
            </a:r>
            <a:r>
              <a:rPr lang="fr-FR" sz="2400" dirty="0"/>
              <a:t> in </a:t>
            </a:r>
            <a:r>
              <a:rPr lang="fr-FR" sz="2400" b="1" dirty="0" err="1"/>
              <a:t>reversed</a:t>
            </a:r>
            <a:r>
              <a:rPr lang="fr-FR" sz="2400" b="1" dirty="0"/>
              <a:t> </a:t>
            </a:r>
            <a:r>
              <a:rPr lang="fr-FR" sz="2400" b="1" dirty="0" err="1"/>
              <a:t>order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	"</a:t>
            </a:r>
            <a:r>
              <a:rPr lang="fr-FR" sz="2400" dirty="0" err="1"/>
              <a:t>laval</a:t>
            </a:r>
            <a:r>
              <a:rPr lang="fr-FR" sz="2400" dirty="0"/>
              <a:t>"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(</a:t>
            </a:r>
            <a:r>
              <a:rPr lang="fr-FR" sz="2400" dirty="0" err="1"/>
              <a:t>ignoring</a:t>
            </a:r>
            <a:r>
              <a:rPr lang="fr-FR" sz="2400" dirty="0"/>
              <a:t> case)</a:t>
            </a:r>
            <a:br>
              <a:rPr lang="fr-FR" sz="2400" dirty="0"/>
            </a:br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b="1" dirty="0"/>
              <a:t>palindrome</a:t>
            </a:r>
            <a:br>
              <a:rPr lang="fr-FR" sz="2400" dirty="0"/>
            </a:br>
            <a:r>
              <a:rPr lang="fr-FR" sz="2400" dirty="0"/>
              <a:t>How </a:t>
            </a:r>
            <a:r>
              <a:rPr lang="fr-FR" sz="2400" dirty="0" err="1"/>
              <a:t>many</a:t>
            </a:r>
            <a:r>
              <a:rPr lang="fr-FR" sz="2400" dirty="0"/>
              <a:t> French </a:t>
            </a:r>
            <a:r>
              <a:rPr lang="fr-FR" sz="2400" dirty="0" err="1"/>
              <a:t>cities</a:t>
            </a:r>
            <a:r>
              <a:rPr lang="fr-FR" sz="2400" dirty="0"/>
              <a:t> are like </a:t>
            </a:r>
            <a:r>
              <a:rPr lang="fr-FR" sz="2400" dirty="0" err="1"/>
              <a:t>this</a:t>
            </a:r>
            <a:r>
              <a:rPr lang="fr-F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7343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6287-7040-131D-47FA-3E89B2DC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7" y="0"/>
            <a:ext cx="11872685" cy="1754326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:  Use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.</a:t>
            </a:r>
            <a:r>
              <a:rPr lang="fr-FR" dirty="0" err="1"/>
              <a:t>map</a:t>
            </a:r>
            <a:r>
              <a:rPr lang="fr-FR" dirty="0"/>
              <a:t>() and .</a:t>
            </a:r>
            <a:r>
              <a:rPr lang="fr-FR" dirty="0" err="1"/>
              <a:t>filter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and String .</a:t>
            </a:r>
            <a:r>
              <a:rPr lang="fr-FR" dirty="0" err="1"/>
              <a:t>toLowerCase</a:t>
            </a:r>
            <a:r>
              <a:rPr lang="fr-FR" dirty="0"/>
              <a:t>() and .reverse()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B8D00-C4C4-95A3-ED8B-619DAEA31A1B}"/>
              </a:ext>
            </a:extLst>
          </p:cNvPr>
          <p:cNvSpPr txBox="1"/>
          <p:nvPr/>
        </p:nvSpPr>
        <p:spPr>
          <a:xfrm>
            <a:off x="2810932" y="2360990"/>
            <a:ext cx="75859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forgot</a:t>
            </a:r>
            <a:r>
              <a:rPr lang="fr-FR" dirty="0"/>
              <a:t> to do ".</a:t>
            </a:r>
            <a:r>
              <a:rPr lang="fr-FR" dirty="0" err="1"/>
              <a:t>toLowerCase</a:t>
            </a:r>
            <a:r>
              <a:rPr lang="fr-FR" dirty="0"/>
              <a:t>()"  =&gt;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1 City, </a:t>
            </a:r>
            <a:r>
              <a:rPr lang="fr-FR" dirty="0" err="1"/>
              <a:t>named</a:t>
            </a:r>
            <a:r>
              <a:rPr lang="fr-FR" dirty="0"/>
              <a:t>   "Y"</a:t>
            </a:r>
          </a:p>
          <a:p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fact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are 21</a:t>
            </a:r>
          </a:p>
          <a:p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all ?</a:t>
            </a:r>
          </a:p>
          <a:p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41B43-E1C3-41D3-5106-00CD210EE039}"/>
              </a:ext>
            </a:extLst>
          </p:cNvPr>
          <p:cNvSpPr txBox="1"/>
          <p:nvPr/>
        </p:nvSpPr>
        <p:spPr>
          <a:xfrm>
            <a:off x="5496076" y="3986830"/>
            <a:ext cx="14756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afa</a:t>
            </a:r>
            <a:endParaRPr lang="fr-FR" dirty="0"/>
          </a:p>
          <a:p>
            <a:r>
              <a:rPr lang="fr-FR" dirty="0" err="1"/>
              <a:t>callac</a:t>
            </a:r>
            <a:endParaRPr lang="fr-FR" dirty="0"/>
          </a:p>
          <a:p>
            <a:r>
              <a:rPr lang="fr-FR" dirty="0" err="1"/>
              <a:t>cazac</a:t>
            </a:r>
            <a:endParaRPr lang="fr-FR" dirty="0"/>
          </a:p>
          <a:p>
            <a:r>
              <a:rPr lang="fr-FR" dirty="0"/>
              <a:t>erre</a:t>
            </a:r>
          </a:p>
          <a:p>
            <a:r>
              <a:rPr lang="fr-FR" dirty="0"/>
              <a:t>esse</a:t>
            </a:r>
          </a:p>
          <a:p>
            <a:r>
              <a:rPr lang="fr-FR" dirty="0" err="1"/>
              <a:t>laval</a:t>
            </a:r>
            <a:endParaRPr lang="fr-FR" dirty="0"/>
          </a:p>
          <a:p>
            <a:r>
              <a:rPr lang="fr-FR" dirty="0"/>
              <a:t>noyon</a:t>
            </a:r>
          </a:p>
          <a:p>
            <a:r>
              <a:rPr lang="fr-F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137141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E8B2-0D99-54B7-7DF8-1DEBF3DE3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817639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60539-4CCE-CBBA-38F9-FA199A36F23D}"/>
              </a:ext>
            </a:extLst>
          </p:cNvPr>
          <p:cNvSpPr txBox="1"/>
          <p:nvPr/>
        </p:nvSpPr>
        <p:spPr>
          <a:xfrm>
            <a:off x="597505" y="1865459"/>
            <a:ext cx="10515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spark.sql</a:t>
            </a:r>
            <a:r>
              <a:rPr lang="fr-FR" sz="2000" b="1" dirty="0"/>
              <a:t>("SELECT DISTINCT </a:t>
            </a:r>
            <a:r>
              <a:rPr lang="fr-FR" sz="2000" b="1" dirty="0" err="1"/>
              <a:t>commune_nom</a:t>
            </a:r>
            <a:r>
              <a:rPr lang="fr-FR" sz="2000" b="1" dirty="0"/>
              <a:t>, </a:t>
            </a:r>
            <a:r>
              <a:rPr lang="fr-FR" sz="2000" b="1" dirty="0" err="1"/>
              <a:t>commune_insee</a:t>
            </a:r>
            <a:r>
              <a:rPr lang="fr-FR" sz="2000" b="1" dirty="0"/>
              <a:t> FROM db1.addr")</a:t>
            </a:r>
          </a:p>
          <a:p>
            <a:r>
              <a:rPr lang="fr-FR" sz="2000" b="1" dirty="0"/>
              <a:t>   .</a:t>
            </a:r>
            <a:r>
              <a:rPr lang="fr-FR" sz="2000" b="1" dirty="0" err="1"/>
              <a:t>write.format</a:t>
            </a:r>
            <a:r>
              <a:rPr lang="fr-FR" sz="2000" b="1" dirty="0"/>
              <a:t>("parquet").</a:t>
            </a:r>
            <a:r>
              <a:rPr lang="fr-FR" sz="2000" b="1" dirty="0" err="1"/>
              <a:t>saveAsTable</a:t>
            </a:r>
            <a:r>
              <a:rPr lang="fr-FR" sz="2000" b="1" dirty="0"/>
              <a:t>("db1.city")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B8F60-B094-9EF6-B24B-CC53B8BE1E70}"/>
              </a:ext>
            </a:extLst>
          </p:cNvPr>
          <p:cNvSpPr txBox="1"/>
          <p:nvPr/>
        </p:nvSpPr>
        <p:spPr>
          <a:xfrm>
            <a:off x="597505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("select count(*) </a:t>
            </a:r>
            <a:r>
              <a:rPr lang="fr-FR" dirty="0" err="1"/>
              <a:t>from</a:t>
            </a:r>
            <a:r>
              <a:rPr lang="fr-FR" dirty="0"/>
              <a:t> db1.city").show()   // =&gt; 34986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F7C2F-7948-DF9D-0CF6-874DE8B10D83}"/>
              </a:ext>
            </a:extLst>
          </p:cNvPr>
          <p:cNvSpPr txBox="1"/>
          <p:nvPr/>
        </p:nvSpPr>
        <p:spPr>
          <a:xfrm>
            <a:off x="597504" y="6183085"/>
            <a:ext cx="766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OK,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BigData</a:t>
            </a:r>
            <a:r>
              <a:rPr lang="fr-FR" dirty="0"/>
              <a:t>...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"</a:t>
            </a:r>
            <a:r>
              <a:rPr lang="fr-FR" dirty="0" err="1"/>
              <a:t>collectAsList</a:t>
            </a:r>
            <a:r>
              <a:rPr lang="fr-FR" dirty="0"/>
              <a:t>()" and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in scala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1415C-EA16-1255-68D0-0892AD0460F2}"/>
              </a:ext>
            </a:extLst>
          </p:cNvPr>
          <p:cNvSpPr txBox="1"/>
          <p:nvPr/>
        </p:nvSpPr>
        <p:spPr>
          <a:xfrm>
            <a:off x="597504" y="4284656"/>
            <a:ext cx="10955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spark.sql</a:t>
            </a:r>
            <a:r>
              <a:rPr lang="fr-FR" b="1" dirty="0"/>
              <a:t>("SELECT distinct </a:t>
            </a:r>
            <a:r>
              <a:rPr lang="fr-FR" b="1" dirty="0" err="1"/>
              <a:t>commune_nom</a:t>
            </a:r>
            <a:r>
              <a:rPr lang="fr-FR" b="1" dirty="0"/>
              <a:t> FROM db1.city")</a:t>
            </a:r>
          </a:p>
          <a:p>
            <a:r>
              <a:rPr lang="fr-FR" b="1" dirty="0"/>
              <a:t>    .</a:t>
            </a:r>
            <a:r>
              <a:rPr lang="fr-FR" b="1" dirty="0" err="1"/>
              <a:t>write.format</a:t>
            </a:r>
            <a:r>
              <a:rPr lang="fr-FR" b="1" dirty="0"/>
              <a:t>("parquet").</a:t>
            </a:r>
            <a:r>
              <a:rPr lang="fr-FR" b="1" dirty="0" err="1"/>
              <a:t>saveAsTable</a:t>
            </a:r>
            <a:r>
              <a:rPr lang="fr-FR" b="1" dirty="0"/>
              <a:t>("db1.city_name")</a:t>
            </a:r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count(*)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city_name</a:t>
            </a:r>
            <a:r>
              <a:rPr lang="fr-FR" dirty="0"/>
              <a:t>").show()  // =&gt; 32735   ... </a:t>
            </a:r>
            <a:r>
              <a:rPr lang="fr-FR" dirty="0" err="1"/>
              <a:t>almost</a:t>
            </a:r>
            <a:r>
              <a:rPr lang="fr-FR" dirty="0"/>
              <a:t> 2000 duplicate city </a:t>
            </a:r>
            <a:r>
              <a:rPr lang="fr-FR" dirty="0" err="1"/>
              <a:t>name</a:t>
            </a:r>
            <a:r>
              <a:rPr lang="fr-FR" dirty="0"/>
              <a:t> in France !</a:t>
            </a:r>
          </a:p>
        </p:txBody>
      </p:sp>
    </p:spTree>
    <p:extLst>
      <p:ext uri="{BB962C8B-B14F-4D97-AF65-F5344CB8AC3E}">
        <p14:creationId xmlns:p14="http://schemas.microsoft.com/office/powerpoint/2010/main" val="25880756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E72582-A0CC-7EAF-7586-533BA0A09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24DD-46FB-FACC-2901-AC5A8BF6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A1D99-17C5-492D-70C5-DE6EFB478A82}"/>
              </a:ext>
            </a:extLst>
          </p:cNvPr>
          <p:cNvSpPr txBox="1"/>
          <p:nvPr/>
        </p:nvSpPr>
        <p:spPr>
          <a:xfrm>
            <a:off x="1165981" y="2300888"/>
            <a:ext cx="86456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palindromes = </a:t>
            </a:r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commune_nom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db1.city")</a:t>
            </a:r>
          </a:p>
          <a:p>
            <a:r>
              <a:rPr lang="fr-FR" dirty="0"/>
              <a:t>         .</a:t>
            </a:r>
            <a:r>
              <a:rPr lang="fr-FR" dirty="0" err="1"/>
              <a:t>map</a:t>
            </a:r>
            <a:r>
              <a:rPr lang="fr-FR" dirty="0"/>
              <a:t>(</a:t>
            </a:r>
            <a:r>
              <a:rPr lang="fr-FR" dirty="0" err="1"/>
              <a:t>row</a:t>
            </a:r>
            <a:r>
              <a:rPr lang="fr-FR" dirty="0"/>
              <a:t> =&gt; </a:t>
            </a:r>
            <a:r>
              <a:rPr lang="fr-FR" dirty="0" err="1"/>
              <a:t>row.getString</a:t>
            </a:r>
            <a:r>
              <a:rPr lang="fr-FR" dirty="0"/>
              <a:t>(0).</a:t>
            </a:r>
            <a:r>
              <a:rPr lang="fr-FR" dirty="0" err="1"/>
              <a:t>toLowerCase</a:t>
            </a:r>
            <a:r>
              <a:rPr lang="fr-FR" dirty="0"/>
              <a:t>())</a:t>
            </a:r>
          </a:p>
          <a:p>
            <a:r>
              <a:rPr lang="fr-FR" dirty="0"/>
              <a:t>         .</a:t>
            </a:r>
            <a:r>
              <a:rPr lang="fr-FR" dirty="0" err="1"/>
              <a:t>filter</a:t>
            </a:r>
            <a:r>
              <a:rPr lang="fr-FR" dirty="0"/>
              <a:t>(x =&gt; </a:t>
            </a:r>
            <a:r>
              <a:rPr lang="fr-FR" dirty="0" err="1"/>
              <a:t>x.reverse</a:t>
            </a:r>
            <a:r>
              <a:rPr lang="fr-FR" dirty="0"/>
              <a:t> == x)</a:t>
            </a:r>
          </a:p>
          <a:p>
            <a:endParaRPr lang="fr-FR" dirty="0"/>
          </a:p>
          <a:p>
            <a:r>
              <a:rPr lang="fr-FR" dirty="0" err="1"/>
              <a:t>palindromes.count</a:t>
            </a:r>
            <a:r>
              <a:rPr lang="fr-FR" dirty="0"/>
              <a:t>()</a:t>
            </a:r>
          </a:p>
          <a:p>
            <a:endParaRPr lang="fr-FR" dirty="0"/>
          </a:p>
          <a:p>
            <a:r>
              <a:rPr lang="fr-FR" dirty="0" err="1"/>
              <a:t>palindromes.show</a:t>
            </a:r>
            <a:r>
              <a:rPr lang="fr-FR" dirty="0"/>
              <a:t>()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01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ED673-14BF-8555-0B04-0E0FA957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962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New Java (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Maven)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86FA1-A4AD-BBF5-F93C-6F4C8C7C5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47" y="1103085"/>
            <a:ext cx="6029207" cy="5503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7ADA46-D93D-A7AB-6A40-A5D895B46CC7}"/>
              </a:ext>
            </a:extLst>
          </p:cNvPr>
          <p:cNvSpPr/>
          <p:nvPr/>
        </p:nvSpPr>
        <p:spPr>
          <a:xfrm>
            <a:off x="3175147" y="1896611"/>
            <a:ext cx="845310" cy="256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2D189-3153-B93F-D171-16A2B231D66A}"/>
              </a:ext>
            </a:extLst>
          </p:cNvPr>
          <p:cNvSpPr/>
          <p:nvPr/>
        </p:nvSpPr>
        <p:spPr>
          <a:xfrm>
            <a:off x="6428766" y="2450573"/>
            <a:ext cx="692910" cy="263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20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9FD6-92E4-84E7-FBB5-45371AF7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0EAE-EF59-9C2D-F59B-3E99A796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388533"/>
          </a:xfrm>
        </p:spPr>
        <p:txBody>
          <a:bodyPr/>
          <a:lstStyle/>
          <a:p>
            <a:pPr algn="ctr"/>
            <a:r>
              <a:rPr lang="fr-FR" dirty="0"/>
              <a:t>"</a:t>
            </a:r>
            <a:r>
              <a:rPr lang="fr-FR" dirty="0" err="1"/>
              <a:t>String.reverse</a:t>
            </a:r>
            <a:r>
              <a:rPr lang="fr-FR" dirty="0"/>
              <a:t>()" </a:t>
            </a:r>
            <a:r>
              <a:rPr lang="fr-FR" dirty="0" err="1"/>
              <a:t>is</a:t>
            </a:r>
            <a:r>
              <a:rPr lang="fr-FR" dirty="0"/>
              <a:t> Java </a:t>
            </a:r>
            <a:r>
              <a:rPr lang="fr-FR" dirty="0" err="1"/>
              <a:t>built-in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redo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SQL </a:t>
            </a:r>
            <a:r>
              <a:rPr lang="fr-FR" dirty="0" err="1"/>
              <a:t>built-in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8BF30-BD3D-F18B-7BC3-1CFA43762F1B}"/>
              </a:ext>
            </a:extLst>
          </p:cNvPr>
          <p:cNvSpPr txBox="1"/>
          <p:nvPr/>
        </p:nvSpPr>
        <p:spPr>
          <a:xfrm>
            <a:off x="2496459" y="2109411"/>
            <a:ext cx="8128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/>
              <a:t>Reapeat</a:t>
            </a:r>
            <a:r>
              <a:rPr lang="fr-FR" sz="2000" dirty="0"/>
              <a:t> </a:t>
            </a:r>
            <a:r>
              <a:rPr lang="fr-FR" sz="2000" dirty="0" err="1"/>
              <a:t>exercise</a:t>
            </a:r>
            <a:r>
              <a:rPr lang="fr-FR" sz="2000" dirty="0"/>
              <a:t> in SQL    (not </a:t>
            </a:r>
            <a:r>
              <a:rPr lang="fr-FR" sz="2000" dirty="0" err="1"/>
              <a:t>using</a:t>
            </a:r>
            <a:r>
              <a:rPr lang="fr-FR" sz="2000" dirty="0"/>
              <a:t> Spark </a:t>
            </a:r>
            <a:r>
              <a:rPr lang="fr-FR" sz="2000" dirty="0" err="1"/>
              <a:t>Dataset</a:t>
            </a:r>
            <a:r>
              <a:rPr lang="fr-FR" sz="2000" dirty="0"/>
              <a:t> API),</a:t>
            </a:r>
          </a:p>
          <a:p>
            <a:endParaRPr lang="fr-FR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("""</a:t>
            </a:r>
          </a:p>
          <a:p>
            <a:r>
              <a:rPr lang="en-US" sz="2000" dirty="0"/>
              <a:t>    select </a:t>
            </a:r>
            <a:r>
              <a:rPr lang="en-US" sz="2000" dirty="0" err="1"/>
              <a:t>commune_nom</a:t>
            </a:r>
            <a:r>
              <a:rPr lang="en-US" sz="2000" dirty="0"/>
              <a:t> from db1.city </a:t>
            </a:r>
          </a:p>
          <a:p>
            <a:r>
              <a:rPr lang="en-US" sz="2000" dirty="0"/>
              <a:t>    WHERE reverse(lower(</a:t>
            </a:r>
            <a:r>
              <a:rPr lang="en-US" sz="2000" dirty="0" err="1"/>
              <a:t>commune_nom</a:t>
            </a:r>
            <a:r>
              <a:rPr lang="en-US" sz="2000" dirty="0"/>
              <a:t>))=lower(</a:t>
            </a:r>
            <a:r>
              <a:rPr lang="en-US" sz="2000" dirty="0" err="1"/>
              <a:t>commune_nom</a:t>
            </a:r>
            <a:r>
              <a:rPr lang="en-US" sz="2000" dirty="0"/>
              <a:t>)</a:t>
            </a:r>
          </a:p>
          <a:p>
            <a:r>
              <a:rPr lang="en-US" sz="2000" dirty="0"/>
              <a:t>""").show()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Too</a:t>
            </a:r>
            <a:r>
              <a:rPr lang="fr-FR" sz="2000" dirty="0"/>
              <a:t> </a:t>
            </a:r>
            <a:r>
              <a:rPr lang="fr-FR" sz="2000" dirty="0" err="1"/>
              <a:t>easy</a:t>
            </a:r>
            <a:r>
              <a:rPr lang="fr-FR" sz="2000" dirty="0"/>
              <a:t> </a:t>
            </a:r>
            <a:r>
              <a:rPr lang="fr-FR" sz="2000" dirty="0" err="1"/>
              <a:t>again</a:t>
            </a:r>
            <a:r>
              <a:rPr lang="fr-FR" sz="2000" dirty="0"/>
              <a:t>...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6398682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FD9D-B7FD-E3DC-48FE-207152D6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9526E-A7C3-E3F0-A5E7-BA0B9B84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2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SQL and User-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"UDF"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4F658-8DEF-4C91-A881-9C0ED18F1DE9}"/>
              </a:ext>
            </a:extLst>
          </p:cNvPr>
          <p:cNvSpPr txBox="1"/>
          <p:nvPr/>
        </p:nvSpPr>
        <p:spPr>
          <a:xfrm>
            <a:off x="2148114" y="1997839"/>
            <a:ext cx="87037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.. </a:t>
            </a:r>
            <a:r>
              <a:rPr lang="fr-FR" sz="2000" dirty="0" err="1"/>
              <a:t>Reapeat</a:t>
            </a:r>
            <a:r>
              <a:rPr lang="fr-FR" sz="2000" dirty="0"/>
              <a:t> </a:t>
            </a:r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built-in</a:t>
            </a:r>
            <a:r>
              <a:rPr lang="fr-FR" sz="2000" dirty="0"/>
              <a:t> </a:t>
            </a:r>
            <a:r>
              <a:rPr lang="fr-FR" sz="2000" dirty="0" err="1"/>
              <a:t>Sql</a:t>
            </a:r>
            <a:r>
              <a:rPr lang="fr-FR" sz="2000" dirty="0"/>
              <a:t> "REVERSE",</a:t>
            </a:r>
          </a:p>
          <a:p>
            <a:r>
              <a:rPr lang="fr-FR" sz="2000" dirty="0"/>
              <a:t>by </a:t>
            </a:r>
            <a:r>
              <a:rPr lang="fr-FR" sz="2000" dirty="0" err="1"/>
              <a:t>defining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UDF </a:t>
            </a:r>
            <a:r>
              <a:rPr lang="fr-FR" sz="2000" dirty="0" err="1"/>
              <a:t>function</a:t>
            </a:r>
            <a:r>
              <a:rPr lang="fr-FR" sz="2000" dirty="0"/>
              <a:t>  "</a:t>
            </a:r>
            <a:r>
              <a:rPr lang="fr-FR" sz="2000" dirty="0" err="1"/>
              <a:t>isPalindrome</a:t>
            </a:r>
            <a:r>
              <a:rPr lang="fr-FR" sz="2000" dirty="0"/>
              <a:t>(</a:t>
            </a:r>
            <a:r>
              <a:rPr lang="fr-FR" sz="2000" dirty="0" err="1"/>
              <a:t>text</a:t>
            </a:r>
            <a:r>
              <a:rPr lang="fr-FR" sz="2000" dirty="0"/>
              <a:t>)"</a:t>
            </a:r>
          </a:p>
          <a:p>
            <a:endParaRPr lang="fr-FR" sz="2000" dirty="0"/>
          </a:p>
          <a:p>
            <a:r>
              <a:rPr lang="fr-FR" sz="2000" dirty="0"/>
              <a:t>	SELECT * FROM  db1.city  </a:t>
            </a:r>
          </a:p>
          <a:p>
            <a:r>
              <a:rPr lang="fr-FR" sz="2000" dirty="0"/>
              <a:t>                WHERE    </a:t>
            </a:r>
            <a:r>
              <a:rPr lang="fr-FR" sz="2000" dirty="0" err="1"/>
              <a:t>isPalindrome</a:t>
            </a:r>
            <a:r>
              <a:rPr lang="fr-FR" sz="2000" dirty="0"/>
              <a:t>(</a:t>
            </a:r>
            <a:r>
              <a:rPr lang="fr-FR" sz="2000" dirty="0" err="1"/>
              <a:t>lower</a:t>
            </a:r>
            <a:r>
              <a:rPr lang="fr-FR" sz="2000" dirty="0"/>
              <a:t>(</a:t>
            </a:r>
            <a:r>
              <a:rPr lang="fr-FR" sz="2000" dirty="0" err="1"/>
              <a:t>commune_nom</a:t>
            </a:r>
            <a:r>
              <a:rPr lang="fr-FR" sz="2000" dirty="0"/>
              <a:t>))</a:t>
            </a:r>
          </a:p>
          <a:p>
            <a:endParaRPr lang="fr-FR" sz="2000" dirty="0"/>
          </a:p>
          <a:p>
            <a:r>
              <a:rPr lang="fr-FR" sz="2000" dirty="0" err="1"/>
              <a:t>complete</a:t>
            </a:r>
            <a:r>
              <a:rPr lang="fr-FR" sz="2000" dirty="0"/>
              <a:t> code:</a:t>
            </a:r>
            <a:br>
              <a:rPr lang="fr-FR" sz="2000" dirty="0"/>
            </a:br>
            <a:r>
              <a:rPr lang="fr-FR" sz="2000" b="1" dirty="0" err="1"/>
              <a:t>spark.udf.register</a:t>
            </a:r>
            <a:r>
              <a:rPr lang="fr-FR" sz="2000" b="1" dirty="0"/>
              <a:t>("</a:t>
            </a:r>
            <a:r>
              <a:rPr lang="fr-FR" sz="2000" b="1" dirty="0" err="1"/>
              <a:t>isPalindrome</a:t>
            </a:r>
            <a:r>
              <a:rPr lang="fr-FR" sz="2000" b="1" dirty="0"/>
              <a:t>", (s: String) =&gt;  ....)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73021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2AB6C1-9788-DC93-FC4E-980938D0F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86EB-7F3D-3FCC-9ECB-B1AB52E4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63D23-3EA6-3FF6-8C59-B5F446BD18A7}"/>
              </a:ext>
            </a:extLst>
          </p:cNvPr>
          <p:cNvSpPr txBox="1"/>
          <p:nvPr/>
        </p:nvSpPr>
        <p:spPr>
          <a:xfrm>
            <a:off x="1074057" y="2505670"/>
            <a:ext cx="10043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isPalindrome</a:t>
            </a:r>
            <a:r>
              <a:rPr lang="fr-FR" dirty="0"/>
              <a:t>", </a:t>
            </a:r>
            <a:r>
              <a:rPr lang="en-US" dirty="0"/>
              <a:t>(s: String) =&gt; s != null &amp;&amp; s == </a:t>
            </a:r>
            <a:r>
              <a:rPr lang="en-US" dirty="0" err="1"/>
              <a:t>s.reverse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en-US" dirty="0" err="1"/>
              <a:t>spark.sql</a:t>
            </a:r>
            <a:r>
              <a:rPr lang="en-US" dirty="0"/>
              <a:t>("select </a:t>
            </a:r>
            <a:r>
              <a:rPr lang="en-US" dirty="0" err="1"/>
              <a:t>commune_nom</a:t>
            </a:r>
            <a:r>
              <a:rPr lang="en-US" dirty="0"/>
              <a:t> from db1.city WHERE </a:t>
            </a:r>
            <a:r>
              <a:rPr lang="en-US" dirty="0" err="1"/>
              <a:t>isPalindrome</a:t>
            </a:r>
            <a:r>
              <a:rPr lang="en-US" dirty="0"/>
              <a:t>(lower(</a:t>
            </a:r>
            <a:r>
              <a:rPr lang="en-US" dirty="0" err="1"/>
              <a:t>commune_nom</a:t>
            </a:r>
            <a:r>
              <a:rPr lang="en-US" dirty="0"/>
              <a:t>))").show()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34045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3CFA-6539-C099-BF58-B6F63BFC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49"/>
            <a:ext cx="10515600" cy="83215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15D2B-9522-268B-E596-0D2D7840C4E8}"/>
              </a:ext>
            </a:extLst>
          </p:cNvPr>
          <p:cNvSpPr txBox="1"/>
          <p:nvPr/>
        </p:nvSpPr>
        <p:spPr>
          <a:xfrm>
            <a:off x="1238552" y="2094896"/>
            <a:ext cx="80377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City </a:t>
            </a:r>
            <a:r>
              <a:rPr lang="fr-FR" sz="2000" dirty="0" err="1"/>
              <a:t>names</a:t>
            </a:r>
            <a:r>
              <a:rPr lang="fr-FR" sz="2000" dirty="0"/>
              <a:t>  </a:t>
            </a:r>
          </a:p>
          <a:p>
            <a:r>
              <a:rPr lang="fr-FR" sz="2000" dirty="0"/>
              <a:t>	"</a:t>
            </a:r>
            <a:r>
              <a:rPr lang="fr-FR" sz="2000" b="1" dirty="0"/>
              <a:t>Sancerre</a:t>
            </a:r>
            <a:r>
              <a:rPr lang="fr-FR" sz="2000" dirty="0"/>
              <a:t>"  and  "</a:t>
            </a:r>
            <a:r>
              <a:rPr lang="fr-FR" sz="2000" b="1" dirty="0"/>
              <a:t>Nanterre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have </a:t>
            </a:r>
            <a:r>
              <a:rPr lang="fr-FR" sz="2000" dirty="0" err="1"/>
              <a:t>only</a:t>
            </a:r>
            <a:r>
              <a:rPr lang="fr-FR" sz="2000" dirty="0"/>
              <a:t> 2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difference</a:t>
            </a:r>
            <a:r>
              <a:rPr lang="fr-FR" sz="2000" dirty="0"/>
              <a:t>.</a:t>
            </a:r>
          </a:p>
          <a:p>
            <a:endParaRPr lang="fr-FR" sz="2000" dirty="0"/>
          </a:p>
          <a:p>
            <a:r>
              <a:rPr lang="fr-FR" sz="2000" dirty="0"/>
              <a:t>The </a:t>
            </a:r>
            <a:r>
              <a:rPr lang="fr-FR" sz="2000" dirty="0" err="1"/>
              <a:t>postman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do </a:t>
            </a:r>
            <a:r>
              <a:rPr lang="fr-FR" sz="2000" dirty="0" err="1"/>
              <a:t>mistakes</a:t>
            </a:r>
            <a:r>
              <a:rPr lang="fr-FR" sz="2000" dirty="0"/>
              <a:t>...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cities</a:t>
            </a:r>
            <a:r>
              <a:rPr lang="fr-FR" sz="2000" dirty="0"/>
              <a:t> are </a:t>
            </a:r>
            <a:r>
              <a:rPr lang="fr-FR" sz="2000" dirty="0" err="1"/>
              <a:t>error-prone</a:t>
            </a:r>
            <a:r>
              <a:rPr lang="fr-FR" sz="2000" dirty="0"/>
              <a:t> like </a:t>
            </a:r>
            <a:r>
              <a:rPr lang="fr-FR" sz="2000" dirty="0" err="1"/>
              <a:t>this</a:t>
            </a:r>
            <a:r>
              <a:rPr lang="fr-FR" sz="2000" dirty="0"/>
              <a:t>.</a:t>
            </a:r>
          </a:p>
          <a:p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city </a:t>
            </a:r>
            <a:r>
              <a:rPr lang="fr-FR" sz="2000" dirty="0" err="1"/>
              <a:t>with</a:t>
            </a:r>
            <a:r>
              <a:rPr lang="fr-FR" sz="2000" dirty="0"/>
              <a:t> the </a:t>
            </a:r>
            <a:r>
              <a:rPr lang="fr-FR" sz="2000" dirty="0" err="1"/>
              <a:t>most</a:t>
            </a:r>
            <a:r>
              <a:rPr lang="fr-FR" sz="2000" dirty="0"/>
              <a:t> </a:t>
            </a:r>
            <a:r>
              <a:rPr lang="fr-FR" sz="2000" dirty="0" err="1"/>
              <a:t>numerous</a:t>
            </a:r>
            <a:r>
              <a:rPr lang="fr-FR" sz="2000" dirty="0"/>
              <a:t> </a:t>
            </a:r>
            <a:r>
              <a:rPr lang="fr-FR" sz="2000" dirty="0" err="1"/>
              <a:t>errors</a:t>
            </a:r>
            <a:r>
              <a:rPr lang="fr-FR" sz="2000" dirty="0"/>
              <a:t>, for 1 </a:t>
            </a:r>
            <a:r>
              <a:rPr lang="fr-FR" sz="2000" dirty="0" err="1"/>
              <a:t>letter</a:t>
            </a:r>
            <a:r>
              <a:rPr lang="fr-FR" sz="2000" dirty="0"/>
              <a:t> of </a:t>
            </a:r>
            <a:r>
              <a:rPr lang="fr-FR" sz="2000" dirty="0" err="1"/>
              <a:t>difference</a:t>
            </a:r>
            <a:r>
              <a:rPr lang="fr-FR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1637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7CEE3-3A53-91C7-9E8F-23CE1B6B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92CE-3A7C-7466-D927-D6B3A246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472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"Edit Distance"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18DDB-496B-D55E-9387-B49BE68BD891}"/>
              </a:ext>
            </a:extLst>
          </p:cNvPr>
          <p:cNvSpPr txBox="1"/>
          <p:nvPr/>
        </p:nvSpPr>
        <p:spPr>
          <a:xfrm>
            <a:off x="1741716" y="1858762"/>
            <a:ext cx="91923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"paris" and "parés"</a:t>
            </a:r>
          </a:p>
          <a:p>
            <a:r>
              <a:rPr lang="fr-FR" sz="2000" dirty="0"/>
              <a:t> =&gt; </a:t>
            </a:r>
            <a:r>
              <a:rPr lang="fr-FR" sz="2000" dirty="0" err="1"/>
              <a:t>Response</a:t>
            </a:r>
            <a:r>
              <a:rPr lang="fr-FR" sz="2000" dirty="0"/>
              <a:t> :  1  (change of 1 </a:t>
            </a:r>
            <a:r>
              <a:rPr lang="fr-FR" sz="2000" dirty="0" err="1"/>
              <a:t>letter</a:t>
            </a:r>
            <a:r>
              <a:rPr lang="fr-FR" sz="2000" dirty="0"/>
              <a:t> "i" -&gt; "é")</a:t>
            </a:r>
          </a:p>
          <a:p>
            <a:endParaRPr lang="fr-FR" sz="2000" dirty="0"/>
          </a:p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"paris" and "pris"</a:t>
            </a:r>
          </a:p>
          <a:p>
            <a:r>
              <a:rPr lang="fr-FR" sz="2000" dirty="0"/>
              <a:t> =&gt; </a:t>
            </a:r>
            <a:r>
              <a:rPr lang="fr-FR" sz="2000" dirty="0" err="1"/>
              <a:t>Response</a:t>
            </a:r>
            <a:r>
              <a:rPr lang="fr-FR" sz="2000" dirty="0"/>
              <a:t> :  1  (</a:t>
            </a:r>
            <a:r>
              <a:rPr lang="fr-FR" sz="2000" dirty="0" err="1"/>
              <a:t>deletion</a:t>
            </a:r>
            <a:r>
              <a:rPr lang="fr-FR" sz="2000" dirty="0"/>
              <a:t> of 1 </a:t>
            </a:r>
            <a:r>
              <a:rPr lang="fr-FR" sz="2000" dirty="0" err="1"/>
              <a:t>letter</a:t>
            </a:r>
            <a:r>
              <a:rPr lang="fr-FR" sz="2000" dirty="0"/>
              <a:t> "a")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Calculating</a:t>
            </a:r>
            <a:r>
              <a:rPr lang="fr-FR" sz="2000" dirty="0"/>
              <a:t> "</a:t>
            </a:r>
            <a:r>
              <a:rPr lang="fr-FR" sz="2000" dirty="0" err="1"/>
              <a:t>changed</a:t>
            </a:r>
            <a:r>
              <a:rPr lang="fr-FR" sz="2000" dirty="0"/>
              <a:t>"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trivial  (but not in SQL).</a:t>
            </a:r>
          </a:p>
          <a:p>
            <a:endParaRPr lang="fr-FR" sz="2000" dirty="0"/>
          </a:p>
          <a:p>
            <a:r>
              <a:rPr lang="fr-FR" sz="2000" dirty="0"/>
              <a:t>How do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compute</a:t>
            </a:r>
            <a:r>
              <a:rPr lang="fr-FR" sz="2000" dirty="0"/>
              <a:t> </a:t>
            </a:r>
            <a:r>
              <a:rPr lang="fr-FR" sz="2000" dirty="0" err="1"/>
              <a:t>efficiently</a:t>
            </a:r>
            <a:r>
              <a:rPr lang="fr-FR" sz="2000" dirty="0"/>
              <a:t> distances for "</a:t>
            </a:r>
            <a:r>
              <a:rPr lang="fr-FR" sz="2000" dirty="0" err="1"/>
              <a:t>deletion</a:t>
            </a:r>
            <a:r>
              <a:rPr lang="fr-FR" sz="2000" dirty="0"/>
              <a:t>" + "change" + "insertion" ?</a:t>
            </a:r>
          </a:p>
          <a:p>
            <a:r>
              <a:rPr lang="fr-FR" sz="2000" dirty="0"/>
              <a:t>... </a:t>
            </a:r>
            <a:r>
              <a:rPr lang="fr-FR" sz="2000" dirty="0" err="1"/>
              <a:t>even</a:t>
            </a:r>
            <a:r>
              <a:rPr lang="fr-FR" sz="2000" dirty="0"/>
              <a:t> in Java,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</a:t>
            </a:r>
            <a:r>
              <a:rPr lang="fr-FR" sz="2000" dirty="0" err="1"/>
              <a:t>special</a:t>
            </a:r>
            <a:r>
              <a:rPr lang="fr-FR" sz="2000" dirty="0"/>
              <a:t> </a:t>
            </a:r>
            <a:r>
              <a:rPr lang="fr-FR" sz="2000" dirty="0" err="1"/>
              <a:t>algorithm</a:t>
            </a:r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442896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68EE-DFBB-EEF0-F735-5A9E40C63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E355-6804-615C-D936-F061DBA0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56266"/>
          </a:xfrm>
        </p:spPr>
        <p:txBody>
          <a:bodyPr/>
          <a:lstStyle/>
          <a:p>
            <a:pPr algn="ctr"/>
            <a:r>
              <a:rPr lang="fr-FR" dirty="0"/>
              <a:t>Edit Distance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Dynamic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EEB90-2D25-64B6-F659-CBAAE757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27" y="1323678"/>
            <a:ext cx="6829589" cy="55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950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8365-AAEA-2C96-999D-C33924617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01A0-1456-032F-CB20-6A821A2A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Levenstein</a:t>
            </a:r>
            <a:r>
              <a:rPr lang="fr-FR" dirty="0"/>
              <a:t>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90BB6-9588-99B3-D980-273EE570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69" y="754743"/>
            <a:ext cx="8128682" cy="59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922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8A695-0251-47A0-1691-9184AC5CA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A9D3-6591-6339-9021-DE7A6E03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19"/>
            <a:ext cx="10515600" cy="646331"/>
          </a:xfrm>
        </p:spPr>
        <p:txBody>
          <a:bodyPr/>
          <a:lstStyle/>
          <a:p>
            <a:pPr algn="ctr"/>
            <a:r>
              <a:rPr lang="fr-FR" dirty="0"/>
              <a:t>EditDistance.java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899A-9424-A642-2863-71E968D3FF05}"/>
              </a:ext>
            </a:extLst>
          </p:cNvPr>
          <p:cNvSpPr txBox="1"/>
          <p:nvPr/>
        </p:nvSpPr>
        <p:spPr>
          <a:xfrm>
            <a:off x="308827" y="909562"/>
            <a:ext cx="528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code  (</a:t>
            </a:r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apache Commons Lang)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CDFEB-5922-5789-D264-DA169619F489}"/>
              </a:ext>
            </a:extLst>
          </p:cNvPr>
          <p:cNvSpPr txBox="1"/>
          <p:nvPr/>
        </p:nvSpPr>
        <p:spPr>
          <a:xfrm>
            <a:off x="270933" y="1289615"/>
            <a:ext cx="11780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https://github.com/Arnaud-Nauwynck/test-snippets/blob/master/edit-distance/src/main/java/fr/an/test/EditDistance.java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F719-7519-1D95-D018-22B12813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047" y="1625314"/>
            <a:ext cx="6112704" cy="51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1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38E1E-BB5D-D486-EB16-EB6226D2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B7DF-F314-8D51-D45B-47DFF6771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75619"/>
          </a:xfrm>
        </p:spPr>
        <p:txBody>
          <a:bodyPr/>
          <a:lstStyle/>
          <a:p>
            <a:pPr algn="ctr"/>
            <a:r>
              <a:rPr lang="fr-FR" dirty="0"/>
              <a:t>Download jar  (or </a:t>
            </a:r>
            <a:r>
              <a:rPr lang="fr-FR" dirty="0" err="1"/>
              <a:t>rebuild</a:t>
            </a:r>
            <a:r>
              <a:rPr lang="fr-FR" dirty="0"/>
              <a:t> "</a:t>
            </a:r>
            <a:r>
              <a:rPr lang="fr-FR" dirty="0" err="1"/>
              <a:t>mvn</a:t>
            </a:r>
            <a:r>
              <a:rPr lang="fr-FR" dirty="0"/>
              <a:t> package")</a:t>
            </a:r>
            <a:br>
              <a:rPr lang="fr-FR" dirty="0"/>
            </a:br>
            <a:r>
              <a:rPr lang="fr-FR" dirty="0"/>
              <a:t>+ </a:t>
            </a:r>
            <a:r>
              <a:rPr lang="fr-FR" dirty="0" err="1"/>
              <a:t>relaunch</a:t>
            </a:r>
            <a:r>
              <a:rPr lang="fr-FR" dirty="0"/>
              <a:t> "</a:t>
            </a:r>
            <a:r>
              <a:rPr lang="fr-FR" dirty="0" err="1"/>
              <a:t>spark-shell</a:t>
            </a:r>
            <a:r>
              <a:rPr lang="fr-FR" dirty="0"/>
              <a:t> --jars  your.jar"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CF753-623F-4F7B-791E-FFAFB90B9629}"/>
              </a:ext>
            </a:extLst>
          </p:cNvPr>
          <p:cNvSpPr txBox="1"/>
          <p:nvPr/>
        </p:nvSpPr>
        <p:spPr>
          <a:xfrm>
            <a:off x="2249714" y="2351313"/>
            <a:ext cx="599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spark-shell --driver-memory=8g --jars  edit-distance.jar</a:t>
            </a:r>
            <a:endParaRPr lang="fr-F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47F76-66F0-E30D-150C-ADB77956E76A}"/>
              </a:ext>
            </a:extLst>
          </p:cNvPr>
          <p:cNvSpPr txBox="1"/>
          <p:nvPr/>
        </p:nvSpPr>
        <p:spPr>
          <a:xfrm>
            <a:off x="2249714" y="3547924"/>
            <a:ext cx="876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spark-shell --driver-memory=8g --jars  file:///c:/apps/spark/edit-distance.jar</a:t>
            </a:r>
            <a:endParaRPr lang="fr-FR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80023-D21E-5788-BA4E-EDAFA56022C7}"/>
              </a:ext>
            </a:extLst>
          </p:cNvPr>
          <p:cNvSpPr txBox="1"/>
          <p:nvPr/>
        </p:nvSpPr>
        <p:spPr>
          <a:xfrm>
            <a:off x="838200" y="3001943"/>
            <a:ext cx="1940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using</a:t>
            </a:r>
            <a:r>
              <a:rPr lang="fr-FR" sz="2000" dirty="0"/>
              <a:t> full </a:t>
            </a:r>
            <a:r>
              <a:rPr lang="fr-FR" sz="2000" dirty="0" err="1"/>
              <a:t>path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3C7D8-8AE3-89C2-2061-DEAE5A34366D}"/>
              </a:ext>
            </a:extLst>
          </p:cNvPr>
          <p:cNvSpPr txBox="1"/>
          <p:nvPr/>
        </p:nvSpPr>
        <p:spPr>
          <a:xfrm>
            <a:off x="838200" y="4277747"/>
            <a:ext cx="4699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simply</a:t>
            </a:r>
            <a:r>
              <a:rPr lang="fr-FR" sz="2000" dirty="0"/>
              <a:t> copy file in ${SPARK_HOME}/jars/</a:t>
            </a:r>
          </a:p>
        </p:txBody>
      </p:sp>
    </p:spTree>
    <p:extLst>
      <p:ext uri="{BB962C8B-B14F-4D97-AF65-F5344CB8AC3E}">
        <p14:creationId xmlns:p14="http://schemas.microsoft.com/office/powerpoint/2010/main" val="15424528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2294-DAC3-23DF-B0F1-25AB5619D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325A-4017-64D1-BDF1-1784AE8B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Test Class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</a:t>
            </a:r>
            <a:r>
              <a:rPr lang="fr-FR" dirty="0" err="1"/>
              <a:t>spark-shell</a:t>
            </a:r>
            <a:r>
              <a:rPr lang="fr-FR" dirty="0"/>
              <a:t> scala&gt;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168F8-01D1-746E-8F2E-BDBF1DA5FF01}"/>
              </a:ext>
            </a:extLst>
          </p:cNvPr>
          <p:cNvSpPr txBox="1"/>
          <p:nvPr/>
        </p:nvSpPr>
        <p:spPr>
          <a:xfrm>
            <a:off x="1219200" y="1340877"/>
            <a:ext cx="72725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Test in interactive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have &lt;TAB&gt;&lt;TAB&gt; </a:t>
            </a:r>
            <a:r>
              <a:rPr lang="fr-FR" sz="2000" dirty="0" err="1"/>
              <a:t>Auto-completion</a:t>
            </a:r>
            <a:r>
              <a:rPr lang="fr-FR" sz="2000" dirty="0"/>
              <a:t> </a:t>
            </a:r>
          </a:p>
          <a:p>
            <a:r>
              <a:rPr lang="fr-FR" sz="2000" dirty="0"/>
              <a:t>on "</a:t>
            </a:r>
            <a:r>
              <a:rPr lang="fr-FR" sz="2000" dirty="0" err="1"/>
              <a:t>fr.</a:t>
            </a:r>
            <a:r>
              <a:rPr lang="fr-FR" sz="2000" dirty="0"/>
              <a:t>"</a:t>
            </a:r>
          </a:p>
          <a:p>
            <a:r>
              <a:rPr lang="fr-FR" sz="2000" dirty="0"/>
              <a:t>=&gt; </a:t>
            </a:r>
            <a:r>
              <a:rPr lang="fr-FR" sz="2000" dirty="0" err="1"/>
              <a:t>autocomplete</a:t>
            </a:r>
            <a:r>
              <a:rPr lang="fr-FR" sz="2000" dirty="0"/>
              <a:t> to package "fr.an"</a:t>
            </a:r>
          </a:p>
          <a:p>
            <a:r>
              <a:rPr lang="fr-FR" sz="2000" dirty="0"/>
              <a:t>..</a:t>
            </a:r>
          </a:p>
          <a:p>
            <a:r>
              <a:rPr lang="fr-FR" sz="2000" dirty="0"/>
              <a:t>&lt;TAB&gt;&lt;TAB&gt;</a:t>
            </a:r>
          </a:p>
          <a:p>
            <a:r>
              <a:rPr lang="fr-FR" sz="2000" dirty="0"/>
              <a:t>=&gt; </a:t>
            </a:r>
            <a:r>
              <a:rPr lang="fr-FR" sz="2000" dirty="0" err="1"/>
              <a:t>autocomplete</a:t>
            </a:r>
            <a:r>
              <a:rPr lang="fr-FR" sz="2000" dirty="0"/>
              <a:t> to package "fr.an" ... </a:t>
            </a:r>
            <a:r>
              <a:rPr lang="fr-FR" sz="2000" dirty="0" err="1"/>
              <a:t>then</a:t>
            </a:r>
            <a:r>
              <a:rPr lang="fr-FR" sz="2000" dirty="0"/>
              <a:t> to class </a:t>
            </a:r>
            <a:r>
              <a:rPr lang="fr-FR" sz="2000" dirty="0" err="1"/>
              <a:t>then</a:t>
            </a:r>
            <a:r>
              <a:rPr lang="fr-FR" sz="2000" dirty="0"/>
              <a:t> to </a:t>
            </a:r>
            <a:r>
              <a:rPr lang="fr-FR" sz="2000" dirty="0" err="1"/>
              <a:t>methods</a:t>
            </a:r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CED41-AD0D-BB68-E25A-4AECA466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11" y="3855962"/>
            <a:ext cx="6251177" cy="22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5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219C-F097-7301-95D6-944C4E9F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37" y="1"/>
            <a:ext cx="12022667" cy="1301448"/>
          </a:xfrm>
        </p:spPr>
        <p:txBody>
          <a:bodyPr/>
          <a:lstStyle/>
          <a:p>
            <a:pPr algn="ctr"/>
            <a:r>
              <a:rPr lang="fr-FR" dirty="0"/>
              <a:t>pom.xml file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pom</a:t>
            </a:r>
            <a:r>
              <a:rPr lang="fr-FR" dirty="0"/>
              <a:t> = Project Object Model... for Maven </a:t>
            </a:r>
            <a:r>
              <a:rPr lang="fr-FR" dirty="0" err="1"/>
              <a:t>build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A5A90-B0FF-8AB0-2A4E-96299783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05" y="1761067"/>
            <a:ext cx="8935962" cy="49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345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8061C-C9D5-ACE6-E3E4-09904180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2B28-B765-AAFD-86A6-5248F641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Test Java </a:t>
            </a:r>
            <a:r>
              <a:rPr lang="fr-FR" dirty="0" err="1"/>
              <a:t>methods</a:t>
            </a:r>
            <a:r>
              <a:rPr lang="fr-FR" dirty="0"/>
              <a:t> (in scala)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F9204-25B6-4AA8-FCE8-FC0457CA41AC}"/>
              </a:ext>
            </a:extLst>
          </p:cNvPr>
          <p:cNvSpPr txBox="1"/>
          <p:nvPr/>
        </p:nvSpPr>
        <p:spPr>
          <a:xfrm>
            <a:off x="2133600" y="1650777"/>
            <a:ext cx="91198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fr.an.test.EditDistance.editDistance</a:t>
            </a:r>
            <a:r>
              <a:rPr lang="fr-FR" dirty="0"/>
              <a:t>("paris", "pris")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// the variant "</a:t>
            </a:r>
            <a:r>
              <a:rPr lang="fr-FR" dirty="0" err="1"/>
              <a:t>LimitedTo</a:t>
            </a:r>
            <a:r>
              <a:rPr lang="fr-FR" dirty="0"/>
              <a:t>" stop </a:t>
            </a:r>
            <a:r>
              <a:rPr lang="fr-FR" dirty="0" err="1"/>
              <a:t>computing</a:t>
            </a:r>
            <a:r>
              <a:rPr lang="fr-FR" dirty="0"/>
              <a:t> for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threshold</a:t>
            </a:r>
            <a:r>
              <a:rPr lang="fr-FR" dirty="0"/>
              <a:t>, and return </a:t>
            </a:r>
            <a:r>
              <a:rPr lang="fr-FR" dirty="0" err="1"/>
              <a:t>it</a:t>
            </a:r>
            <a:r>
              <a:rPr lang="fr-FR" dirty="0"/>
              <a:t> as maximum diff</a:t>
            </a:r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"pris", 5)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"prisées", 10)</a:t>
            </a:r>
          </a:p>
          <a:p>
            <a:r>
              <a:rPr lang="fr-FR" dirty="0"/>
              <a:t>// 4</a:t>
            </a:r>
          </a:p>
          <a:p>
            <a:endParaRPr lang="fr-FR" dirty="0"/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"prisées", 3)</a:t>
            </a:r>
          </a:p>
          <a:p>
            <a:r>
              <a:rPr lang="fr-FR" dirty="0"/>
              <a:t>// 3  ... real diff </a:t>
            </a:r>
            <a:r>
              <a:rPr lang="fr-FR" dirty="0" err="1"/>
              <a:t>was</a:t>
            </a:r>
            <a:r>
              <a:rPr lang="fr-FR" dirty="0"/>
              <a:t> 4, but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3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77143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3FC63-9C97-D546-89C4-D4A16B4BC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E4DE-64A7-F9D4-DD51-263B60FF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Define</a:t>
            </a:r>
            <a:r>
              <a:rPr lang="fr-FR" dirty="0"/>
              <a:t> UDF </a:t>
            </a:r>
            <a:r>
              <a:rPr lang="fr-FR" dirty="0" err="1"/>
              <a:t>functions</a:t>
            </a:r>
            <a:r>
              <a:rPr lang="fr-FR" dirty="0"/>
              <a:t>, Test in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8A238B-C67C-51F1-761E-63720C9C0EAC}"/>
              </a:ext>
            </a:extLst>
          </p:cNvPr>
          <p:cNvSpPr txBox="1"/>
          <p:nvPr/>
        </p:nvSpPr>
        <p:spPr>
          <a:xfrm>
            <a:off x="1978780" y="1725509"/>
            <a:ext cx="88004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editDistance</a:t>
            </a:r>
            <a:r>
              <a:rPr lang="fr-FR" dirty="0"/>
              <a:t>", </a:t>
            </a:r>
            <a:r>
              <a:rPr lang="fr-FR" dirty="0" err="1"/>
              <a:t>udf</a:t>
            </a:r>
            <a:r>
              <a:rPr lang="fr-FR" dirty="0"/>
              <a:t>( (str1: String, str2: String) =&gt; </a:t>
            </a:r>
            <a:r>
              <a:rPr lang="fr-FR" dirty="0" err="1"/>
              <a:t>fr.an.test.EditDistance.editDistance</a:t>
            </a:r>
            <a:r>
              <a:rPr lang="fr-FR" dirty="0"/>
              <a:t>(str1, str2 )));</a:t>
            </a:r>
          </a:p>
          <a:p>
            <a:endParaRPr lang="fr-FR" dirty="0"/>
          </a:p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editDistanceLimitedTo</a:t>
            </a:r>
            <a:r>
              <a:rPr lang="fr-FR" dirty="0"/>
              <a:t>", </a:t>
            </a:r>
            <a:r>
              <a:rPr lang="fr-FR" dirty="0" err="1"/>
              <a:t>udf</a:t>
            </a:r>
            <a:r>
              <a:rPr lang="fr-FR" dirty="0"/>
              <a:t>( (str1: String, str2: String, m: Int) =&gt; </a:t>
            </a:r>
            <a:r>
              <a:rPr lang="fr-FR" dirty="0" err="1"/>
              <a:t>fr.an.test.EditDistance.editDistanceLimitedTo</a:t>
            </a:r>
            <a:r>
              <a:rPr lang="fr-FR" dirty="0"/>
              <a:t>(str1, str2, m)));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editDistance</a:t>
            </a:r>
            <a:r>
              <a:rPr lang="fr-FR" dirty="0"/>
              <a:t>('paris', 'pris')").show()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editDistanceLimitedTo</a:t>
            </a:r>
            <a:r>
              <a:rPr lang="fr-FR" dirty="0"/>
              <a:t>('paris', 'prisées', 3)").show()</a:t>
            </a:r>
          </a:p>
          <a:p>
            <a:r>
              <a:rPr lang="fr-FR" dirty="0"/>
              <a:t>// 3</a:t>
            </a:r>
          </a:p>
        </p:txBody>
      </p:sp>
    </p:spTree>
    <p:extLst>
      <p:ext uri="{BB962C8B-B14F-4D97-AF65-F5344CB8AC3E}">
        <p14:creationId xmlns:p14="http://schemas.microsoft.com/office/powerpoint/2010/main" val="42197324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96F3-2C23-B6C3-508B-B24576B13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0D44-3130-63F4-58FA-0382AA01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4075"/>
          </a:xfrm>
        </p:spPr>
        <p:txBody>
          <a:bodyPr/>
          <a:lstStyle/>
          <a:p>
            <a:pPr algn="ctr"/>
            <a:r>
              <a:rPr lang="fr-FR" dirty="0" err="1"/>
              <a:t>callUDF</a:t>
            </a:r>
            <a:r>
              <a:rPr lang="fr-FR" dirty="0"/>
              <a:t>() : call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D38C1-C751-990B-73ED-DDC3E6B48F64}"/>
              </a:ext>
            </a:extLst>
          </p:cNvPr>
          <p:cNvSpPr txBox="1"/>
          <p:nvPr/>
        </p:nvSpPr>
        <p:spPr>
          <a:xfrm>
            <a:off x="1349829" y="1655616"/>
            <a:ext cx="9569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ds2 = </a:t>
            </a:r>
            <a:r>
              <a:rPr lang="fr-FR" dirty="0" err="1"/>
              <a:t>ds.withColumn</a:t>
            </a:r>
            <a:r>
              <a:rPr lang="fr-FR" dirty="0"/>
              <a:t>("</a:t>
            </a:r>
            <a:r>
              <a:rPr lang="fr-FR" dirty="0" err="1"/>
              <a:t>dist_to_paris</a:t>
            </a:r>
            <a:r>
              <a:rPr lang="fr-FR" dirty="0"/>
              <a:t>", </a:t>
            </a:r>
            <a:r>
              <a:rPr lang="fr-FR" b="1" dirty="0" err="1"/>
              <a:t>callUDF</a:t>
            </a:r>
            <a:r>
              <a:rPr lang="fr-FR" b="1" dirty="0"/>
              <a:t>("</a:t>
            </a:r>
            <a:r>
              <a:rPr lang="fr-FR" b="1" dirty="0" err="1"/>
              <a:t>editDistance</a:t>
            </a:r>
            <a:r>
              <a:rPr lang="fr-FR" b="1" dirty="0"/>
              <a:t>"</a:t>
            </a:r>
            <a:r>
              <a:rPr lang="fr-FR" dirty="0"/>
              <a:t>, lit("paris"), $"</a:t>
            </a:r>
            <a:r>
              <a:rPr lang="fr-FR" dirty="0" err="1"/>
              <a:t>commune_nom</a:t>
            </a:r>
            <a:r>
              <a:rPr lang="fr-FR" dirty="0"/>
              <a:t>"</a:t>
            </a:r>
            <a:r>
              <a:rPr lang="fr-FR" b="1" dirty="0"/>
              <a:t>) 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0E814-04C5-A99A-0A6E-945EE5D66A5B}"/>
              </a:ext>
            </a:extLst>
          </p:cNvPr>
          <p:cNvSpPr txBox="1"/>
          <p:nvPr/>
        </p:nvSpPr>
        <p:spPr>
          <a:xfrm>
            <a:off x="1349829" y="2145009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scala&gt; ds2.show(5, false)</a:t>
            </a:r>
          </a:p>
          <a:p>
            <a:r>
              <a:rPr lang="fr-FR" dirty="0"/>
              <a:t>+------------------------+-----------------+</a:t>
            </a:r>
          </a:p>
          <a:p>
            <a:r>
              <a:rPr lang="fr-FR" dirty="0"/>
              <a:t>|</a:t>
            </a:r>
            <a:r>
              <a:rPr lang="fr-FR" dirty="0" err="1"/>
              <a:t>commune_nom</a:t>
            </a:r>
            <a:r>
              <a:rPr lang="fr-FR" dirty="0"/>
              <a:t>    |</a:t>
            </a:r>
            <a:r>
              <a:rPr lang="fr-FR" dirty="0" err="1"/>
              <a:t>dist_to_paris</a:t>
            </a:r>
            <a:r>
              <a:rPr lang="fr-FR" dirty="0"/>
              <a:t>|</a:t>
            </a:r>
          </a:p>
          <a:p>
            <a:r>
              <a:rPr lang="fr-FR" dirty="0"/>
              <a:t>+------------------------+-----------------+</a:t>
            </a:r>
          </a:p>
          <a:p>
            <a:r>
              <a:rPr lang="fr-FR" dirty="0"/>
              <a:t>|Frans                      |4                     |</a:t>
            </a:r>
          </a:p>
          <a:p>
            <a:r>
              <a:rPr lang="fr-FR" dirty="0"/>
              <a:t>|Coulonges-Cohan|14                   |</a:t>
            </a:r>
          </a:p>
          <a:p>
            <a:r>
              <a:rPr lang="fr-FR" dirty="0"/>
              <a:t>|Grisolles                |7                     |</a:t>
            </a:r>
          </a:p>
          <a:p>
            <a:r>
              <a:rPr lang="fr-FR" dirty="0"/>
              <a:t>|Leury                     |5                     |</a:t>
            </a:r>
          </a:p>
          <a:p>
            <a:r>
              <a:rPr lang="fr-FR" dirty="0"/>
              <a:t>|Deux-Chaises       |10                   |</a:t>
            </a:r>
          </a:p>
          <a:p>
            <a:r>
              <a:rPr lang="fr-FR" dirty="0"/>
              <a:t>+-----------------------+-----------------+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33D3D-AFDB-04AA-A890-139F26446E25}"/>
              </a:ext>
            </a:extLst>
          </p:cNvPr>
          <p:cNvSpPr txBox="1"/>
          <p:nvPr/>
        </p:nvSpPr>
        <p:spPr>
          <a:xfrm>
            <a:off x="1417562" y="5737161"/>
            <a:ext cx="885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NOTE: </a:t>
            </a:r>
            <a:r>
              <a:rPr lang="fr-FR" dirty="0" err="1"/>
              <a:t>calling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in java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org.apache.spark.sql.functions</a:t>
            </a:r>
            <a:r>
              <a:rPr lang="fr-FR" dirty="0"/>
              <a:t>;</a:t>
            </a:r>
          </a:p>
          <a:p>
            <a:r>
              <a:rPr lang="fr-FR" dirty="0"/>
              <a:t>    </a:t>
            </a:r>
            <a:r>
              <a:rPr lang="fr-FR" dirty="0" err="1"/>
              <a:t>functions.callUDF</a:t>
            </a:r>
            <a:r>
              <a:rPr lang="fr-FR" dirty="0"/>
              <a:t>("</a:t>
            </a:r>
            <a:r>
              <a:rPr lang="fr-FR" dirty="0" err="1"/>
              <a:t>editDistance</a:t>
            </a:r>
            <a:r>
              <a:rPr lang="fr-FR" dirty="0"/>
              <a:t>", </a:t>
            </a:r>
            <a:r>
              <a:rPr lang="fr-FR" dirty="0" err="1"/>
              <a:t>functions.lit</a:t>
            </a:r>
            <a:r>
              <a:rPr lang="fr-FR" dirty="0"/>
              <a:t>("paris"),  col(</a:t>
            </a:r>
            <a:r>
              <a:rPr lang="fr-FR" dirty="0" err="1"/>
              <a:t>commune_nom</a:t>
            </a:r>
            <a:r>
              <a:rPr lang="fr-FR" dirty="0"/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12689897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773BF-E601-B176-2B4E-72432236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7B6A-0DE0-C64F-9B34-0E5E0EEF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491619"/>
          </a:xfrm>
        </p:spPr>
        <p:txBody>
          <a:bodyPr/>
          <a:lstStyle/>
          <a:p>
            <a:pPr algn="ctr"/>
            <a:r>
              <a:rPr lang="fr-FR" dirty="0"/>
              <a:t>cross </a:t>
            </a:r>
            <a:r>
              <a:rPr lang="fr-FR" dirty="0" err="1"/>
              <a:t>join</a:t>
            </a:r>
            <a:r>
              <a:rPr lang="fr-FR" dirty="0"/>
              <a:t>  city1, city2</a:t>
            </a:r>
            <a:br>
              <a:rPr lang="fr-FR" dirty="0"/>
            </a:br>
            <a:r>
              <a:rPr lang="fr-FR" dirty="0" err="1"/>
              <a:t>restrict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city1 &lt; city2</a:t>
            </a:r>
            <a:br>
              <a:rPr lang="fr-FR" dirty="0"/>
            </a:br>
            <a:r>
              <a:rPr lang="fr-FR" dirty="0" err="1"/>
              <a:t>eval</a:t>
            </a:r>
            <a:r>
              <a:rPr lang="fr-FR" dirty="0"/>
              <a:t> d=</a:t>
            </a:r>
            <a:r>
              <a:rPr lang="fr-FR" dirty="0" err="1"/>
              <a:t>distanceLimitedTo</a:t>
            </a:r>
            <a:r>
              <a:rPr lang="fr-FR" dirty="0"/>
              <a:t> (.. 2)</a:t>
            </a:r>
            <a:br>
              <a:rPr lang="fr-FR" dirty="0"/>
            </a:br>
            <a:r>
              <a:rPr lang="fr-FR" dirty="0" err="1"/>
              <a:t>filter</a:t>
            </a:r>
            <a:r>
              <a:rPr lang="fr-FR" dirty="0"/>
              <a:t> d&lt;2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4F46E-72C6-E162-CE35-31CAAC9DA1A8}"/>
              </a:ext>
            </a:extLst>
          </p:cNvPr>
          <p:cNvSpPr txBox="1"/>
          <p:nvPr/>
        </p:nvSpPr>
        <p:spPr>
          <a:xfrm>
            <a:off x="2692138" y="3249385"/>
            <a:ext cx="79248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for N </a:t>
            </a:r>
            <a:r>
              <a:rPr lang="fr-FR" dirty="0" err="1"/>
              <a:t>cities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en-US" dirty="0" err="1"/>
              <a:t>spark.sql</a:t>
            </a:r>
            <a:r>
              <a:rPr lang="en-US" dirty="0"/>
              <a:t>("select count(*) from db1.city").show()   // 34986</a:t>
            </a:r>
          </a:p>
          <a:p>
            <a:r>
              <a:rPr lang="en-US" dirty="0"/>
              <a:t>using distinct name? 32735</a:t>
            </a:r>
          </a:p>
          <a:p>
            <a:endParaRPr lang="en-US" dirty="0"/>
          </a:p>
          <a:p>
            <a:r>
              <a:rPr lang="fr-FR" dirty="0"/>
              <a:t>34986 * 34986 / 2 = 612010098   =  612 Millions of city pairs to </a:t>
            </a:r>
            <a:r>
              <a:rPr lang="fr-FR" dirty="0" err="1"/>
              <a:t>eval</a:t>
            </a:r>
            <a:endParaRPr lang="fr-FR" dirty="0"/>
          </a:p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each</a:t>
            </a:r>
            <a:r>
              <a:rPr lang="fr-FR" dirty="0"/>
              <a:t> computation,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long =&gt;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restrict</a:t>
            </a:r>
            <a:r>
              <a:rPr lang="fr-FR" dirty="0"/>
              <a:t> to maximum 2 </a:t>
            </a:r>
            <a:r>
              <a:rPr lang="fr-FR" dirty="0" err="1"/>
              <a:t>differences</a:t>
            </a:r>
            <a:r>
              <a:rPr lang="fr-FR" dirty="0"/>
              <a:t>,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diff=1  (&lt;2)</a:t>
            </a:r>
          </a:p>
          <a:p>
            <a:endParaRPr lang="fr-FR" dirty="0"/>
          </a:p>
          <a:p>
            <a:r>
              <a:rPr lang="fr-FR" dirty="0"/>
              <a:t>( On Intel </a:t>
            </a:r>
            <a:r>
              <a:rPr lang="fr-FR" dirty="0" err="1"/>
              <a:t>Core</a:t>
            </a:r>
            <a:r>
              <a:rPr lang="fr-FR" dirty="0"/>
              <a:t> i7,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~3 minutes  )</a:t>
            </a:r>
          </a:p>
        </p:txBody>
      </p:sp>
    </p:spTree>
    <p:extLst>
      <p:ext uri="{BB962C8B-B14F-4D97-AF65-F5344CB8AC3E}">
        <p14:creationId xmlns:p14="http://schemas.microsoft.com/office/powerpoint/2010/main" val="485679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F4A4C9-23C7-BBBA-6B34-BE5D6825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4BED-8514-518B-C70F-BF364632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Cross Cities </a:t>
            </a:r>
            <a:r>
              <a:rPr lang="fr-FR" dirty="0" err="1"/>
              <a:t>with</a:t>
            </a:r>
            <a:r>
              <a:rPr lang="fr-FR" dirty="0"/>
              <a:t> distance&lt;2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8B0E2-3C4C-98B2-F713-4C71C1C0B90C}"/>
              </a:ext>
            </a:extLst>
          </p:cNvPr>
          <p:cNvSpPr txBox="1"/>
          <p:nvPr/>
        </p:nvSpPr>
        <p:spPr>
          <a:xfrm>
            <a:off x="1340152" y="2021435"/>
            <a:ext cx="106534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crossDs</a:t>
            </a:r>
            <a:r>
              <a:rPr lang="fr-FR" dirty="0"/>
              <a:t> = </a:t>
            </a:r>
            <a:r>
              <a:rPr lang="fr-FR" dirty="0" err="1"/>
              <a:t>spark.sql</a:t>
            </a:r>
            <a:r>
              <a:rPr lang="fr-FR" dirty="0"/>
              <a:t>("""</a:t>
            </a:r>
          </a:p>
          <a:p>
            <a:r>
              <a:rPr lang="fr-FR" dirty="0"/>
              <a:t>   SELECT distinct c1.commune_nom as c1_nom, c2.commune_nom as c2_nom </a:t>
            </a:r>
          </a:p>
          <a:p>
            <a:r>
              <a:rPr lang="fr-FR" dirty="0"/>
              <a:t>   FROM db1.city_name c1 </a:t>
            </a:r>
          </a:p>
          <a:p>
            <a:r>
              <a:rPr lang="fr-FR" dirty="0"/>
              <a:t>   CROSS JOIN db1.city_name c2 </a:t>
            </a:r>
          </a:p>
          <a:p>
            <a:r>
              <a:rPr lang="fr-FR" dirty="0"/>
              <a:t>   WHERE c1.commune_nom &lt; c2.commune_nom</a:t>
            </a:r>
          </a:p>
          <a:p>
            <a:r>
              <a:rPr lang="fr-FR" dirty="0"/>
              <a:t>""")</a:t>
            </a:r>
          </a:p>
          <a:p>
            <a:endParaRPr lang="fr-FR" dirty="0"/>
          </a:p>
          <a:p>
            <a:r>
              <a:rPr lang="fr-FR" dirty="0"/>
              <a:t>//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!</a:t>
            </a:r>
          </a:p>
          <a:p>
            <a:r>
              <a:rPr lang="fr-FR" dirty="0"/>
              <a:t>val </a:t>
            </a:r>
            <a:r>
              <a:rPr lang="fr-FR" dirty="0" err="1"/>
              <a:t>crossDist</a:t>
            </a:r>
            <a:r>
              <a:rPr lang="fr-FR" dirty="0"/>
              <a:t> = </a:t>
            </a:r>
            <a:r>
              <a:rPr lang="fr-FR" dirty="0" err="1"/>
              <a:t>crossDs.repartition</a:t>
            </a:r>
            <a:r>
              <a:rPr lang="fr-FR" dirty="0"/>
              <a:t>(16).</a:t>
            </a:r>
            <a:r>
              <a:rPr lang="fr-FR" dirty="0" err="1"/>
              <a:t>withColumn</a:t>
            </a:r>
            <a:r>
              <a:rPr lang="fr-FR" dirty="0"/>
              <a:t>("d", </a:t>
            </a:r>
            <a:r>
              <a:rPr lang="fr-FR" dirty="0" err="1"/>
              <a:t>callUDF</a:t>
            </a:r>
            <a:r>
              <a:rPr lang="fr-FR" dirty="0"/>
              <a:t>("</a:t>
            </a:r>
            <a:r>
              <a:rPr lang="fr-FR" dirty="0" err="1"/>
              <a:t>editDistanceLimitedTo</a:t>
            </a:r>
            <a:r>
              <a:rPr lang="fr-FR" dirty="0"/>
              <a:t>", </a:t>
            </a:r>
            <a:r>
              <a:rPr lang="fr-FR" dirty="0" err="1"/>
              <a:t>crossDs</a:t>
            </a:r>
            <a:r>
              <a:rPr lang="fr-FR" dirty="0"/>
              <a:t>("c1_nom"), </a:t>
            </a:r>
            <a:r>
              <a:rPr lang="fr-FR" dirty="0" err="1"/>
              <a:t>crossDs</a:t>
            </a:r>
            <a:r>
              <a:rPr lang="fr-FR" dirty="0"/>
              <a:t>("c2_nom"), lit(2))).</a:t>
            </a:r>
            <a:r>
              <a:rPr lang="fr-FR" dirty="0" err="1"/>
              <a:t>filter</a:t>
            </a:r>
            <a:r>
              <a:rPr lang="fr-FR" dirty="0"/>
              <a:t>($"d" &lt; 2).cache()</a:t>
            </a:r>
          </a:p>
          <a:p>
            <a:endParaRPr lang="fr-FR" dirty="0"/>
          </a:p>
          <a:p>
            <a:r>
              <a:rPr lang="fr-FR" dirty="0" err="1"/>
              <a:t>crossDist.show</a:t>
            </a:r>
            <a:r>
              <a:rPr lang="fr-FR" dirty="0"/>
              <a:t>(10, false)  // &lt;=== </a:t>
            </a:r>
            <a:r>
              <a:rPr lang="fr-FR" dirty="0" err="1"/>
              <a:t>take</a:t>
            </a:r>
            <a:r>
              <a:rPr lang="fr-FR" dirty="0"/>
              <a:t> long  ~3 minutes !!!</a:t>
            </a:r>
          </a:p>
        </p:txBody>
      </p:sp>
    </p:spTree>
    <p:extLst>
      <p:ext uri="{BB962C8B-B14F-4D97-AF65-F5344CB8AC3E}">
        <p14:creationId xmlns:p14="http://schemas.microsoft.com/office/powerpoint/2010/main" val="8948691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A55D-B8F9-F1D0-59A0-9C183E2F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Spill to Disk ...</a:t>
            </a:r>
            <a:br>
              <a:rPr lang="fr-FR" dirty="0"/>
            </a:br>
            <a:r>
              <a:rPr lang="fr-FR" dirty="0"/>
              <a:t>use  --driver-memory=8g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E651A-6C8A-856D-A9E0-3AA21835F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2329719"/>
            <a:ext cx="12078747" cy="21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83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2D39-A962-50B5-E4E3-58499210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7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(16)  IGNORED !!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1 CPU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8A0C8-8EB0-CC54-6E60-D72F5D295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520" y="1774162"/>
            <a:ext cx="4077053" cy="4141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AD719-711E-42BA-BB91-5950A686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37" y="1477569"/>
            <a:ext cx="4740693" cy="504750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F8660B3-C19A-E184-CE88-12EABA73CCFF}"/>
              </a:ext>
            </a:extLst>
          </p:cNvPr>
          <p:cNvSpPr/>
          <p:nvPr/>
        </p:nvSpPr>
        <p:spPr>
          <a:xfrm>
            <a:off x="1834370" y="4475480"/>
            <a:ext cx="440266" cy="285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4278E-3E3C-B2C1-0AD4-21FE52542C44}"/>
              </a:ext>
            </a:extLst>
          </p:cNvPr>
          <p:cNvSpPr txBox="1"/>
          <p:nvPr/>
        </p:nvSpPr>
        <p:spPr>
          <a:xfrm>
            <a:off x="186876" y="3895895"/>
            <a:ext cx="186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push down</a:t>
            </a:r>
          </a:p>
          <a:p>
            <a:r>
              <a:rPr lang="fr-FR" dirty="0"/>
              <a:t>in broadcast </a:t>
            </a:r>
            <a:r>
              <a:rPr lang="fr-FR" dirty="0" err="1"/>
              <a:t>join</a:t>
            </a:r>
            <a:r>
              <a:rPr lang="fr-FR" dirty="0"/>
              <a:t> 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908955-C0C1-FE1A-AE23-2664C1797E73}"/>
              </a:ext>
            </a:extLst>
          </p:cNvPr>
          <p:cNvSpPr/>
          <p:nvPr/>
        </p:nvSpPr>
        <p:spPr>
          <a:xfrm>
            <a:off x="8525892" y="4996765"/>
            <a:ext cx="440266" cy="285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A7D3-B836-CE68-E6DF-16A8E1B704C7}"/>
              </a:ext>
            </a:extLst>
          </p:cNvPr>
          <p:cNvSpPr txBox="1"/>
          <p:nvPr/>
        </p:nvSpPr>
        <p:spPr>
          <a:xfrm>
            <a:off x="7651153" y="4219060"/>
            <a:ext cx="1396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or </a:t>
            </a:r>
            <a:r>
              <a:rPr lang="fr-FR" dirty="0" err="1"/>
              <a:t>even</a:t>
            </a:r>
            <a:r>
              <a:rPr lang="fr-FR" dirty="0"/>
              <a:t> AQE </a:t>
            </a:r>
          </a:p>
          <a:p>
            <a:r>
              <a:rPr lang="fr-FR" dirty="0" err="1"/>
              <a:t>after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5917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F0BE-D14F-04DD-6264-BC403F03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3F00-97B3-D9DC-FE4D-308A2AAC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Cross City Pairs </a:t>
            </a:r>
            <a:r>
              <a:rPr lang="fr-FR" dirty="0" err="1"/>
              <a:t>with</a:t>
            </a:r>
            <a:r>
              <a:rPr lang="fr-FR" dirty="0"/>
              <a:t> Distance=1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217D4-80B9-F41F-53CB-04D1B88A65A9}"/>
              </a:ext>
            </a:extLst>
          </p:cNvPr>
          <p:cNvSpPr txBox="1"/>
          <p:nvPr/>
        </p:nvSpPr>
        <p:spPr>
          <a:xfrm>
            <a:off x="4296228" y="1331898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scala&gt; </a:t>
            </a:r>
            <a:r>
              <a:rPr lang="fr-FR" dirty="0" err="1"/>
              <a:t>crossDist.show</a:t>
            </a:r>
            <a:r>
              <a:rPr lang="fr-FR" dirty="0"/>
              <a:t>(10, false)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/>
              <a:t>|c1_nom                     |c2_nom                     |d  |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/>
              <a:t>|Auge                       |Augy    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Many</a:t>
            </a:r>
            <a:r>
              <a:rPr lang="fr-FR" dirty="0"/>
              <a:t>                       |Mary    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Lunan</a:t>
            </a:r>
            <a:r>
              <a:rPr lang="fr-FR" dirty="0"/>
              <a:t>                      |Lunay                      |1  |</a:t>
            </a:r>
          </a:p>
          <a:p>
            <a:r>
              <a:rPr lang="fr-FR" dirty="0"/>
              <a:t>|Caunay                     |Launay                     |1  |</a:t>
            </a:r>
          </a:p>
          <a:p>
            <a:r>
              <a:rPr lang="fr-FR" dirty="0"/>
              <a:t>|Ballons                    |Baâlons                    |1  |</a:t>
            </a:r>
          </a:p>
          <a:p>
            <a:r>
              <a:rPr lang="fr-FR" dirty="0"/>
              <a:t>|Sassay                     |</a:t>
            </a:r>
            <a:r>
              <a:rPr lang="fr-FR" dirty="0" err="1"/>
              <a:t>Sassy</a:t>
            </a:r>
            <a:r>
              <a:rPr lang="fr-FR" dirty="0"/>
              <a:t>                      |1  |</a:t>
            </a:r>
          </a:p>
          <a:p>
            <a:r>
              <a:rPr lang="fr-FR" dirty="0"/>
              <a:t>|Marseille 2e </a:t>
            </a:r>
            <a:r>
              <a:rPr lang="fr-FR" dirty="0" err="1"/>
              <a:t>Arrondissement|Marseille</a:t>
            </a:r>
            <a:r>
              <a:rPr lang="fr-FR" dirty="0"/>
              <a:t> 9e Arrondissement|1  |</a:t>
            </a:r>
          </a:p>
          <a:p>
            <a:r>
              <a:rPr lang="fr-FR" dirty="0"/>
              <a:t>|Saisy                      |Saizy                      |1  |</a:t>
            </a:r>
          </a:p>
          <a:p>
            <a:r>
              <a:rPr lang="fr-FR" dirty="0"/>
              <a:t>|Amécourt                   |Imécourt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Audon</a:t>
            </a:r>
            <a:r>
              <a:rPr lang="fr-FR" dirty="0"/>
              <a:t>                      |Auxon                      |1  |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  <a:p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91EEC-1B14-3BD5-F690-206EBB4DCE6E}"/>
              </a:ext>
            </a:extLst>
          </p:cNvPr>
          <p:cNvSpPr txBox="1"/>
          <p:nvPr/>
        </p:nvSpPr>
        <p:spPr>
          <a:xfrm>
            <a:off x="1112762" y="1628393"/>
            <a:ext cx="25787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/>
              <a:t>scala&gt; </a:t>
            </a:r>
            <a:r>
              <a:rPr lang="fr-FR" dirty="0" err="1"/>
              <a:t>crossDist.count</a:t>
            </a:r>
            <a:r>
              <a:rPr lang="fr-FR" dirty="0"/>
              <a:t>()</a:t>
            </a:r>
          </a:p>
          <a:p>
            <a:r>
              <a:rPr lang="fr-FR" dirty="0"/>
              <a:t>val res4: Long = 9808</a:t>
            </a:r>
          </a:p>
        </p:txBody>
      </p:sp>
    </p:spTree>
    <p:extLst>
      <p:ext uri="{BB962C8B-B14F-4D97-AF65-F5344CB8AC3E}">
        <p14:creationId xmlns:p14="http://schemas.microsoft.com/office/powerpoint/2010/main" val="39545631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F530-C571-C75D-B9E9-4FBD2348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B7C2-BDC9-B726-1B3C-38624837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22399"/>
          </a:xfrm>
        </p:spPr>
        <p:txBody>
          <a:bodyPr/>
          <a:lstStyle/>
          <a:p>
            <a:pPr algn="ctr"/>
            <a:r>
              <a:rPr lang="fr-FR" dirty="0" err="1"/>
              <a:t>Find</a:t>
            </a:r>
            <a:r>
              <a:rPr lang="fr-FR" dirty="0"/>
              <a:t> the Cities </a:t>
            </a:r>
            <a:r>
              <a:rPr lang="fr-FR" dirty="0" err="1"/>
              <a:t>having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similarities</a:t>
            </a:r>
            <a:br>
              <a:rPr lang="fr-FR" dirty="0"/>
            </a:br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22DE2-6EDD-E1AD-ACA5-52E4DD3D25BB}"/>
              </a:ext>
            </a:extLst>
          </p:cNvPr>
          <p:cNvSpPr txBox="1"/>
          <p:nvPr/>
        </p:nvSpPr>
        <p:spPr>
          <a:xfrm>
            <a:off x="4567162" y="2023168"/>
            <a:ext cx="37543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+---------------------+-------+</a:t>
            </a:r>
          </a:p>
          <a:p>
            <a:r>
              <a:rPr lang="fr-FR" dirty="0"/>
              <a:t>|              c1_nom|count|</a:t>
            </a:r>
          </a:p>
          <a:p>
            <a:r>
              <a:rPr lang="fr-FR" dirty="0"/>
              <a:t>+---------------------+-------+</a:t>
            </a:r>
          </a:p>
          <a:p>
            <a:r>
              <a:rPr lang="fr-FR" dirty="0"/>
              <a:t>|              Bailly    |     13|</a:t>
            </a:r>
          </a:p>
          <a:p>
            <a:r>
              <a:rPr lang="fr-FR" dirty="0"/>
              <a:t>|              Cailly    |     12|</a:t>
            </a:r>
          </a:p>
          <a:p>
            <a:r>
              <a:rPr lang="fr-FR" dirty="0"/>
              <a:t>|              Bessac  |     10|</a:t>
            </a:r>
          </a:p>
          <a:p>
            <a:r>
              <a:rPr lang="fr-FR" dirty="0"/>
              <a:t>|                Aron   |     10|</a:t>
            </a:r>
          </a:p>
          <a:p>
            <a:r>
              <a:rPr lang="fr-FR" dirty="0"/>
              <a:t>|                 Bay    |     10|</a:t>
            </a:r>
          </a:p>
          <a:p>
            <a:r>
              <a:rPr lang="fr-FR" dirty="0"/>
              <a:t>|Paris 10e Arro...|    10|</a:t>
            </a:r>
          </a:p>
          <a:p>
            <a:r>
              <a:rPr lang="fr-FR" dirty="0"/>
              <a:t>|                </a:t>
            </a:r>
            <a:r>
              <a:rPr lang="fr-FR" dirty="0" err="1"/>
              <a:t>Coux</a:t>
            </a:r>
            <a:r>
              <a:rPr lang="fr-FR" dirty="0"/>
              <a:t>   |     10|</a:t>
            </a:r>
          </a:p>
          <a:p>
            <a:r>
              <a:rPr lang="fr-FR" dirty="0"/>
              <a:t>|               </a:t>
            </a:r>
            <a:r>
              <a:rPr lang="fr-FR" dirty="0" err="1"/>
              <a:t>Maray</a:t>
            </a:r>
            <a:r>
              <a:rPr lang="fr-FR" dirty="0"/>
              <a:t>  |     10|</a:t>
            </a:r>
          </a:p>
          <a:p>
            <a:r>
              <a:rPr lang="fr-FR" dirty="0"/>
              <a:t>|               Aigny   |     10|</a:t>
            </a:r>
          </a:p>
          <a:p>
            <a:r>
              <a:rPr lang="fr-FR" dirty="0"/>
              <a:t>|              Lailly     |     10|</a:t>
            </a:r>
          </a:p>
          <a:p>
            <a:r>
              <a:rPr lang="fr-FR" dirty="0"/>
              <a:t>+---------------------+-------+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420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B066C6-908B-54EF-B316-FF8E3A485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61B3-452A-D30C-C1D4-9BD280E6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757BE-EA64-3916-99BA-1581BBA3C179}"/>
              </a:ext>
            </a:extLst>
          </p:cNvPr>
          <p:cNvSpPr txBox="1"/>
          <p:nvPr/>
        </p:nvSpPr>
        <p:spPr>
          <a:xfrm>
            <a:off x="1636643" y="1174495"/>
            <a:ext cx="8200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crossDist.groupBy</a:t>
            </a:r>
            <a:r>
              <a:rPr lang="fr-FR" b="1" dirty="0"/>
              <a:t>("c1_nom").count().</a:t>
            </a:r>
            <a:r>
              <a:rPr lang="fr-FR" b="1" dirty="0" err="1"/>
              <a:t>orderBy</a:t>
            </a:r>
            <a:r>
              <a:rPr lang="fr-FR" b="1" dirty="0"/>
              <a:t>(</a:t>
            </a:r>
            <a:r>
              <a:rPr lang="fr-FR" b="1" dirty="0" err="1"/>
              <a:t>desc</a:t>
            </a:r>
            <a:r>
              <a:rPr lang="fr-FR" b="1" dirty="0"/>
              <a:t>("count")).show(10)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2BDA4-A1C6-6A70-ABF7-98F04E67199D}"/>
              </a:ext>
            </a:extLst>
          </p:cNvPr>
          <p:cNvSpPr txBox="1"/>
          <p:nvPr/>
        </p:nvSpPr>
        <p:spPr>
          <a:xfrm>
            <a:off x="7170056" y="2306545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+-------------+-----+</a:t>
            </a:r>
          </a:p>
          <a:p>
            <a:r>
              <a:rPr lang="fr-FR" dirty="0"/>
              <a:t>|   c1_nom|count|</a:t>
            </a:r>
          </a:p>
          <a:p>
            <a:r>
              <a:rPr lang="fr-FR" dirty="0"/>
              <a:t>+-------------+-----+</a:t>
            </a:r>
          </a:p>
          <a:p>
            <a:r>
              <a:rPr lang="fr-FR" dirty="0"/>
              <a:t>|  Caumont|   56|</a:t>
            </a:r>
          </a:p>
          <a:p>
            <a:r>
              <a:rPr lang="fr-FR" dirty="0"/>
              <a:t>|  Ferrières|   55|</a:t>
            </a:r>
          </a:p>
          <a:p>
            <a:r>
              <a:rPr lang="fr-FR" dirty="0"/>
              <a:t>|        Mons|   49|</a:t>
            </a:r>
          </a:p>
          <a:p>
            <a:r>
              <a:rPr lang="fr-FR" dirty="0"/>
              <a:t>|       Celles|   44|</a:t>
            </a:r>
          </a:p>
          <a:p>
            <a:r>
              <a:rPr lang="fr-FR" dirty="0"/>
              <a:t>|        Brion|   42|</a:t>
            </a:r>
          </a:p>
          <a:p>
            <a:r>
              <a:rPr lang="fr-FR" dirty="0"/>
              <a:t>|        Bailly|   40|</a:t>
            </a:r>
          </a:p>
          <a:p>
            <a:r>
              <a:rPr lang="fr-FR" dirty="0"/>
              <a:t>|    Bannes|   40|</a:t>
            </a:r>
          </a:p>
          <a:p>
            <a:r>
              <a:rPr lang="fr-FR" dirty="0"/>
              <a:t>|         Fons|   39|</a:t>
            </a:r>
          </a:p>
          <a:p>
            <a:r>
              <a:rPr lang="fr-FR" dirty="0"/>
              <a:t>|    Marsac|   36|</a:t>
            </a:r>
          </a:p>
          <a:p>
            <a:r>
              <a:rPr lang="fr-FR" dirty="0"/>
              <a:t>|       Salles|   35|</a:t>
            </a:r>
          </a:p>
          <a:p>
            <a:r>
              <a:rPr lang="fr-FR" dirty="0"/>
              <a:t>+-------------+-----+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A6408-1F28-8A71-BF18-D74D62286764}"/>
              </a:ext>
            </a:extLst>
          </p:cNvPr>
          <p:cNvSpPr txBox="1"/>
          <p:nvPr/>
        </p:nvSpPr>
        <p:spPr>
          <a:xfrm>
            <a:off x="6341166" y="1798066"/>
            <a:ext cx="5799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WARNING: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forgetting</a:t>
            </a:r>
            <a:r>
              <a:rPr lang="fr-FR" dirty="0"/>
              <a:t> to use "distinct </a:t>
            </a:r>
            <a:r>
              <a:rPr lang="fr-FR" dirty="0" err="1"/>
              <a:t>commune_nom</a:t>
            </a:r>
            <a:r>
              <a:rPr lang="fr-FR" dirty="0"/>
              <a:t>"</a:t>
            </a:r>
          </a:p>
          <a:p>
            <a:r>
              <a:rPr lang="fr-FR" dirty="0"/>
              <a:t>(</a:t>
            </a:r>
            <a:r>
              <a:rPr lang="fr-FR" dirty="0" err="1"/>
              <a:t>cities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but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zipCode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63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5685A-C01C-3975-2980-AA3F83747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DED8-925E-0BEF-F420-0846807D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5067"/>
          </a:xfrm>
        </p:spPr>
        <p:txBody>
          <a:bodyPr/>
          <a:lstStyle/>
          <a:p>
            <a:pPr algn="ctr"/>
            <a:r>
              <a:rPr lang="fr-FR" dirty="0"/>
              <a:t>Edit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maven</a:t>
            </a:r>
            <a:r>
              <a:rPr lang="fr-FR" dirty="0"/>
              <a:t>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F8D47-9039-E5C9-4EB4-13061D67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79" y="2410185"/>
            <a:ext cx="9260115" cy="44117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9500D-A631-4FE5-A39C-C1277AD4C835}"/>
              </a:ext>
            </a:extLst>
          </p:cNvPr>
          <p:cNvSpPr/>
          <p:nvPr/>
        </p:nvSpPr>
        <p:spPr>
          <a:xfrm>
            <a:off x="6661432" y="5391415"/>
            <a:ext cx="2922834" cy="1086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D7DC3-0B82-D4A6-E222-BA1490137F2F}"/>
              </a:ext>
            </a:extLst>
          </p:cNvPr>
          <p:cNvSpPr txBox="1"/>
          <p:nvPr/>
        </p:nvSpPr>
        <p:spPr>
          <a:xfrm>
            <a:off x="358019" y="87845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 &lt;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  <a:p>
            <a:r>
              <a:rPr lang="fr-FR" dirty="0"/>
              <a:t> 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&gt;spark-core_2.13&lt;/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&lt;version&gt;3.5.0&lt;/version&gt;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&lt;/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359884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07D0C-3497-8D94-09D7-840D0CB91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DA113-2B90-716B-0181-CB0E52F3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13 Cities </a:t>
            </a:r>
            <a:r>
              <a:rPr lang="fr-FR" dirty="0" err="1"/>
              <a:t>with</a:t>
            </a:r>
            <a:r>
              <a:rPr lang="fr-FR" dirty="0"/>
              <a:t> Distance=1 to "Bailly"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91A1D-B7C1-A1B0-238F-2CFDFCE5A0D9}"/>
              </a:ext>
            </a:extLst>
          </p:cNvPr>
          <p:cNvSpPr txBox="1"/>
          <p:nvPr/>
        </p:nvSpPr>
        <p:spPr>
          <a:xfrm>
            <a:off x="4363962" y="1901566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+-------+---+</a:t>
            </a:r>
          </a:p>
          <a:p>
            <a:r>
              <a:rPr lang="fr-FR" dirty="0"/>
              <a:t>| c1_nom|  d|</a:t>
            </a:r>
          </a:p>
          <a:p>
            <a:r>
              <a:rPr lang="fr-FR" dirty="0"/>
              <a:t>+-------+---+</a:t>
            </a:r>
          </a:p>
          <a:p>
            <a:r>
              <a:rPr lang="fr-FR" dirty="0"/>
              <a:t>| Vailly|  1|</a:t>
            </a:r>
          </a:p>
          <a:p>
            <a:r>
              <a:rPr lang="fr-FR" dirty="0"/>
              <a:t>| Nailly|  1|</a:t>
            </a:r>
          </a:p>
          <a:p>
            <a:r>
              <a:rPr lang="fr-FR" dirty="0"/>
              <a:t>| Sailly|  1|</a:t>
            </a:r>
          </a:p>
          <a:p>
            <a:r>
              <a:rPr lang="fr-FR" dirty="0"/>
              <a:t>| Jailly|  1|</a:t>
            </a:r>
          </a:p>
          <a:p>
            <a:r>
              <a:rPr lang="fr-FR" dirty="0"/>
              <a:t>| Mailly|  1|</a:t>
            </a:r>
          </a:p>
          <a:p>
            <a:r>
              <a:rPr lang="fr-FR" dirty="0"/>
              <a:t>| Lailly|  1|</a:t>
            </a:r>
          </a:p>
          <a:p>
            <a:r>
              <a:rPr lang="fr-FR" dirty="0"/>
              <a:t>| Cailly|  1|</a:t>
            </a:r>
          </a:p>
          <a:p>
            <a:r>
              <a:rPr lang="fr-FR" dirty="0"/>
              <a:t>|  Billy|  1|</a:t>
            </a:r>
          </a:p>
          <a:p>
            <a:r>
              <a:rPr lang="fr-FR" dirty="0"/>
              <a:t>| </a:t>
            </a:r>
            <a:r>
              <a:rPr lang="fr-FR" dirty="0" err="1"/>
              <a:t>Pailly</a:t>
            </a:r>
            <a:r>
              <a:rPr lang="fr-FR" dirty="0"/>
              <a:t>|  1|</a:t>
            </a:r>
          </a:p>
          <a:p>
            <a:r>
              <a:rPr lang="fr-FR" dirty="0"/>
              <a:t>| Tailly|  1|</a:t>
            </a:r>
          </a:p>
          <a:p>
            <a:r>
              <a:rPr lang="fr-FR" dirty="0"/>
              <a:t>| </a:t>
            </a:r>
            <a:r>
              <a:rPr lang="fr-FR" dirty="0" err="1"/>
              <a:t>Wailly</a:t>
            </a:r>
            <a:r>
              <a:rPr lang="fr-FR" dirty="0"/>
              <a:t>|  1|</a:t>
            </a:r>
          </a:p>
          <a:p>
            <a:r>
              <a:rPr lang="fr-FR" dirty="0"/>
              <a:t>| Failly|  1|</a:t>
            </a:r>
          </a:p>
          <a:p>
            <a:r>
              <a:rPr lang="fr-FR" dirty="0"/>
              <a:t>|Batilly|  1|</a:t>
            </a:r>
          </a:p>
          <a:p>
            <a:r>
              <a:rPr lang="fr-FR" dirty="0"/>
              <a:t>|Bacilly|  1|</a:t>
            </a:r>
          </a:p>
          <a:p>
            <a:r>
              <a:rPr lang="fr-FR" dirty="0"/>
              <a:t>+-------+---+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9C20D-A816-0090-5AAA-C05C15739370}"/>
              </a:ext>
            </a:extLst>
          </p:cNvPr>
          <p:cNvSpPr txBox="1"/>
          <p:nvPr/>
        </p:nvSpPr>
        <p:spPr>
          <a:xfrm>
            <a:off x="774095" y="896612"/>
            <a:ext cx="10837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("""select c1_nom, d </a:t>
            </a:r>
            <a:r>
              <a:rPr lang="fr-FR" dirty="0" err="1"/>
              <a:t>from</a:t>
            </a:r>
            <a:r>
              <a:rPr lang="fr-FR" dirty="0"/>
              <a:t> (select c1.commune_nom as c1_nom, </a:t>
            </a:r>
            <a:r>
              <a:rPr lang="fr-FR" dirty="0" err="1"/>
              <a:t>editDistanceLimitedTo</a:t>
            </a:r>
            <a:r>
              <a:rPr lang="fr-FR" dirty="0"/>
              <a:t>(c1.commune_nom, "Bailly", 2) as d </a:t>
            </a:r>
            <a:r>
              <a:rPr lang="fr-FR" dirty="0" err="1"/>
              <a:t>from</a:t>
            </a:r>
            <a:r>
              <a:rPr lang="fr-FR" dirty="0"/>
              <a:t> db1.city_name c1 </a:t>
            </a:r>
            <a:r>
              <a:rPr lang="fr-FR" dirty="0" err="1"/>
              <a:t>where</a:t>
            </a:r>
            <a:r>
              <a:rPr lang="fr-FR" dirty="0"/>
              <a:t> c1.commune_nom &lt;&gt; "Bailly") </a:t>
            </a:r>
            <a:r>
              <a:rPr lang="fr-FR" dirty="0" err="1"/>
              <a:t>where</a:t>
            </a:r>
            <a:r>
              <a:rPr lang="fr-FR" dirty="0"/>
              <a:t> d &lt; 2 ORDER BY d """).show(50);</a:t>
            </a:r>
          </a:p>
        </p:txBody>
      </p:sp>
    </p:spTree>
    <p:extLst>
      <p:ext uri="{BB962C8B-B14F-4D97-AF65-F5344CB8AC3E}">
        <p14:creationId xmlns:p14="http://schemas.microsoft.com/office/powerpoint/2010/main" val="32906631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B339-724D-1B16-DEB9-575AD3E1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93B1-3B42-348D-3F5A-D1CD8CA2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12 Cities </a:t>
            </a:r>
            <a:r>
              <a:rPr lang="fr-FR" dirty="0" err="1"/>
              <a:t>with</a:t>
            </a:r>
            <a:r>
              <a:rPr lang="fr-FR" dirty="0"/>
              <a:t> Distance=1 to "Bessac"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47D6C-FFD7-48E7-6F0C-509D1420C10F}"/>
              </a:ext>
            </a:extLst>
          </p:cNvPr>
          <p:cNvSpPr txBox="1"/>
          <p:nvPr/>
        </p:nvSpPr>
        <p:spPr>
          <a:xfrm>
            <a:off x="774095" y="896612"/>
            <a:ext cx="10837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("""select c1_nom, d </a:t>
            </a:r>
            <a:r>
              <a:rPr lang="fr-FR" dirty="0" err="1"/>
              <a:t>from</a:t>
            </a:r>
            <a:r>
              <a:rPr lang="fr-FR" dirty="0"/>
              <a:t> (select c1.commune_nom as c1_nom, </a:t>
            </a:r>
            <a:r>
              <a:rPr lang="fr-FR" dirty="0" err="1"/>
              <a:t>editDistanceLimitedTo</a:t>
            </a:r>
            <a:r>
              <a:rPr lang="fr-FR" dirty="0"/>
              <a:t>(c1.commune_nom, "Bessac", 2) as d </a:t>
            </a:r>
            <a:r>
              <a:rPr lang="fr-FR" dirty="0" err="1"/>
              <a:t>from</a:t>
            </a:r>
            <a:r>
              <a:rPr lang="fr-FR" dirty="0"/>
              <a:t> db1.city_name c1 </a:t>
            </a:r>
            <a:r>
              <a:rPr lang="fr-FR" dirty="0" err="1"/>
              <a:t>where</a:t>
            </a:r>
            <a:r>
              <a:rPr lang="fr-FR" dirty="0"/>
              <a:t> c1.commune_nom &lt;&gt; "Bessac") </a:t>
            </a:r>
            <a:r>
              <a:rPr lang="fr-FR" dirty="0" err="1"/>
              <a:t>where</a:t>
            </a:r>
            <a:r>
              <a:rPr lang="fr-FR" dirty="0"/>
              <a:t> d &lt; 2 ORDER BY d """).show(50);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5EF3F-484D-AFFC-030B-D88FF0EF26A3}"/>
              </a:ext>
            </a:extLst>
          </p:cNvPr>
          <p:cNvSpPr txBox="1"/>
          <p:nvPr/>
        </p:nvSpPr>
        <p:spPr>
          <a:xfrm>
            <a:off x="4601028" y="2545104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+-------+---+</a:t>
            </a:r>
          </a:p>
          <a:p>
            <a:r>
              <a:rPr lang="fr-FR" dirty="0"/>
              <a:t>| c1_nom|  d|</a:t>
            </a:r>
          </a:p>
          <a:p>
            <a:r>
              <a:rPr lang="fr-FR" dirty="0"/>
              <a:t>+-------+---+</a:t>
            </a:r>
          </a:p>
          <a:p>
            <a:r>
              <a:rPr lang="fr-FR" dirty="0"/>
              <a:t>| Pessac|  1|</a:t>
            </a:r>
          </a:p>
          <a:p>
            <a:r>
              <a:rPr lang="fr-FR" dirty="0"/>
              <a:t>| Bessay|  1|</a:t>
            </a:r>
          </a:p>
          <a:p>
            <a:r>
              <a:rPr lang="fr-FR" dirty="0"/>
              <a:t>| Messac|  1|</a:t>
            </a:r>
          </a:p>
          <a:p>
            <a:r>
              <a:rPr lang="fr-FR" dirty="0"/>
              <a:t>| Bessan|  1|</a:t>
            </a:r>
          </a:p>
          <a:p>
            <a:r>
              <a:rPr lang="fr-FR" dirty="0"/>
              <a:t>| Bassac|  1|</a:t>
            </a:r>
          </a:p>
          <a:p>
            <a:r>
              <a:rPr lang="fr-FR" dirty="0"/>
              <a:t>|Beyssac|  1|</a:t>
            </a:r>
          </a:p>
          <a:p>
            <a:r>
              <a:rPr lang="fr-FR" dirty="0"/>
              <a:t>|Blessac|  1|</a:t>
            </a:r>
          </a:p>
          <a:p>
            <a:r>
              <a:rPr lang="fr-FR" dirty="0"/>
              <a:t>| Cessac|  1|</a:t>
            </a:r>
          </a:p>
          <a:p>
            <a:r>
              <a:rPr lang="fr-FR" dirty="0"/>
              <a:t>| Bessas|  1|</a:t>
            </a:r>
          </a:p>
          <a:p>
            <a:r>
              <a:rPr lang="fr-FR" dirty="0"/>
              <a:t>| Lessac|  1|</a:t>
            </a:r>
          </a:p>
          <a:p>
            <a:r>
              <a:rPr lang="fr-FR" dirty="0"/>
              <a:t>| Bussac|  1|</a:t>
            </a:r>
          </a:p>
          <a:p>
            <a:r>
              <a:rPr lang="fr-FR" dirty="0"/>
              <a:t>+-------+---+</a:t>
            </a:r>
          </a:p>
        </p:txBody>
      </p:sp>
    </p:spTree>
    <p:extLst>
      <p:ext uri="{BB962C8B-B14F-4D97-AF65-F5344CB8AC3E}">
        <p14:creationId xmlns:p14="http://schemas.microsoft.com/office/powerpoint/2010/main" val="33630660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0945-E8A0-9092-A771-DBF0CF8B4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3458-7515-138D-76F6-94F44C99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1615924"/>
            <a:ext cx="10515600" cy="213843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:  UDAF  (!= UDF)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User-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Aggregate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00698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F218-C2F7-D4B2-BAA8-7E7594BF5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CF79-082F-8C6C-F537-4D78AC7B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1833638"/>
            <a:ext cx="10515600" cy="1393372"/>
          </a:xfrm>
        </p:spPr>
        <p:txBody>
          <a:bodyPr/>
          <a:lstStyle/>
          <a:p>
            <a:pPr algn="ctr"/>
            <a:r>
              <a:rPr lang="fr-FR" dirty="0"/>
              <a:t>Example of "</a:t>
            </a:r>
            <a:r>
              <a:rPr lang="fr-FR" dirty="0" err="1"/>
              <a:t>Aggregate</a:t>
            </a:r>
            <a:r>
              <a:rPr lang="fr-FR" dirty="0"/>
              <a:t>" </a:t>
            </a:r>
            <a:r>
              <a:rPr lang="fr-FR" dirty="0" err="1"/>
              <a:t>function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min(), max(), count(), </a:t>
            </a:r>
            <a:r>
              <a:rPr lang="fr-FR" dirty="0" err="1"/>
              <a:t>sum</a:t>
            </a:r>
            <a:r>
              <a:rPr lang="fr-FR" dirty="0"/>
              <a:t>(), </a:t>
            </a:r>
            <a:r>
              <a:rPr lang="fr-FR" dirty="0" err="1"/>
              <a:t>avg</a:t>
            </a:r>
            <a:r>
              <a:rPr lang="fr-FR" dirty="0"/>
              <a:t>(), </a:t>
            </a:r>
            <a:r>
              <a:rPr lang="fr-FR" dirty="0" err="1"/>
              <a:t>stddev</a:t>
            </a:r>
            <a:r>
              <a:rPr lang="fr-FR" dirty="0"/>
              <a:t>(),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B0F75-49CA-8F9F-5AC0-2EAC2C509F87}"/>
              </a:ext>
            </a:extLst>
          </p:cNvPr>
          <p:cNvSpPr txBox="1"/>
          <p:nvPr/>
        </p:nvSpPr>
        <p:spPr>
          <a:xfrm>
            <a:off x="3042760" y="4218819"/>
            <a:ext cx="610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They</a:t>
            </a:r>
            <a:r>
              <a:rPr lang="fr-FR" dirty="0"/>
              <a:t> are not </a:t>
            </a:r>
            <a:r>
              <a:rPr lang="fr-FR" dirty="0" err="1"/>
              <a:t>really</a:t>
            </a:r>
            <a:r>
              <a:rPr lang="fr-FR" dirty="0"/>
              <a:t> "</a:t>
            </a:r>
            <a:r>
              <a:rPr lang="fr-FR" dirty="0" err="1"/>
              <a:t>function</a:t>
            </a:r>
            <a:r>
              <a:rPr lang="fr-FR" dirty="0"/>
              <a:t>", but more "</a:t>
            </a:r>
            <a:r>
              <a:rPr lang="fr-FR" dirty="0" err="1"/>
              <a:t>statefull</a:t>
            </a:r>
            <a:r>
              <a:rPr lang="fr-FR" dirty="0"/>
              <a:t> </a:t>
            </a:r>
            <a:r>
              <a:rPr lang="fr-FR" dirty="0" err="1"/>
              <a:t>accumulator</a:t>
            </a:r>
            <a:r>
              <a:rPr lang="fr-F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420368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6D2C-7F44-E3E7-0842-2632533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7" y="1"/>
            <a:ext cx="11950095" cy="1412724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/>
              <a:t>Exercise</a:t>
            </a:r>
            <a:r>
              <a:rPr lang="fr-FR" sz="3600" dirty="0"/>
              <a:t> :  </a:t>
            </a:r>
            <a:r>
              <a:rPr lang="fr-FR" sz="3600" dirty="0" err="1"/>
              <a:t>find</a:t>
            </a:r>
            <a:r>
              <a:rPr lang="fr-FR" sz="3600" dirty="0"/>
              <a:t> the </a:t>
            </a:r>
            <a:r>
              <a:rPr lang="fr-FR" sz="3600" dirty="0" err="1"/>
              <a:t>most</a:t>
            </a:r>
            <a:r>
              <a:rPr lang="fr-FR" sz="3600" dirty="0"/>
              <a:t> "round" / "</a:t>
            </a:r>
            <a:r>
              <a:rPr lang="fr-FR" sz="3600" dirty="0" err="1"/>
              <a:t>elongated</a:t>
            </a:r>
            <a:r>
              <a:rPr lang="fr-FR" sz="3600" dirty="0"/>
              <a:t>" </a:t>
            </a:r>
            <a:r>
              <a:rPr lang="fr-FR" sz="3600" dirty="0" err="1"/>
              <a:t>shape</a:t>
            </a:r>
            <a:r>
              <a:rPr lang="fr-FR" sz="3600" dirty="0"/>
              <a:t> </a:t>
            </a:r>
            <a:r>
              <a:rPr lang="fr-FR" sz="3600" dirty="0" err="1"/>
              <a:t>cities</a:t>
            </a:r>
            <a:endParaRPr lang="fr-F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0C3C5-FECB-07C8-09F8-6BB4A3EC7432}"/>
              </a:ext>
            </a:extLst>
          </p:cNvPr>
          <p:cNvSpPr txBox="1"/>
          <p:nvPr/>
        </p:nvSpPr>
        <p:spPr>
          <a:xfrm>
            <a:off x="1988456" y="2379880"/>
            <a:ext cx="80118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define</a:t>
            </a:r>
            <a:r>
              <a:rPr lang="fr-FR" sz="1800" dirty="0"/>
              <a:t> a UDAF for </a:t>
            </a:r>
            <a:r>
              <a:rPr lang="fr-FR" sz="1800" dirty="0" err="1"/>
              <a:t>accumulating</a:t>
            </a:r>
            <a:r>
              <a:rPr lang="fr-FR" sz="1800" dirty="0"/>
              <a:t> points </a:t>
            </a:r>
            <a:r>
              <a:rPr lang="fr-FR" sz="1800" dirty="0" err="1"/>
              <a:t>coordinate</a:t>
            </a:r>
            <a:r>
              <a:rPr lang="fr-FR" sz="1800" dirty="0"/>
              <a:t> </a:t>
            </a:r>
            <a:r>
              <a:rPr lang="fr-FR" sz="1800" dirty="0" err="1"/>
              <a:t>statistics</a:t>
            </a:r>
            <a:br>
              <a:rPr lang="fr-FR" sz="1800" dirty="0"/>
            </a:br>
            <a:r>
              <a:rPr lang="fr-FR" sz="1800" dirty="0"/>
              <a:t>( </a:t>
            </a:r>
            <a:r>
              <a:rPr lang="fr-FR" sz="1800" dirty="0" err="1"/>
              <a:t>sum</a:t>
            </a:r>
            <a:r>
              <a:rPr lang="fr-FR" sz="1800" dirty="0"/>
              <a:t> x^2,  </a:t>
            </a:r>
            <a:r>
              <a:rPr lang="fr-FR" sz="1800" dirty="0" err="1"/>
              <a:t>sum</a:t>
            </a:r>
            <a:r>
              <a:rPr lang="fr-FR" sz="1800" dirty="0"/>
              <a:t> x*y, </a:t>
            </a:r>
            <a:r>
              <a:rPr lang="fr-FR" sz="1800" dirty="0" err="1"/>
              <a:t>sum</a:t>
            </a:r>
            <a:r>
              <a:rPr lang="fr-FR" sz="1800" dirty="0"/>
              <a:t> y^2)</a:t>
            </a:r>
            <a:br>
              <a:rPr lang="fr-FR" sz="1800" dirty="0"/>
            </a:br>
            <a:r>
              <a:rPr lang="fr-FR" sz="1800" dirty="0"/>
              <a:t>=&gt; </a:t>
            </a:r>
            <a:r>
              <a:rPr lang="fr-FR" sz="1800" dirty="0" err="1"/>
              <a:t>internally</a:t>
            </a:r>
            <a:r>
              <a:rPr lang="fr-FR" sz="1800" dirty="0"/>
              <a:t> </a:t>
            </a:r>
            <a:r>
              <a:rPr lang="fr-FR" sz="1800" dirty="0" err="1"/>
              <a:t>add</a:t>
            </a:r>
            <a:r>
              <a:rPr lang="fr-FR" sz="1800" dirty="0"/>
              <a:t> to </a:t>
            </a:r>
            <a:r>
              <a:rPr lang="fr-FR" sz="1800" dirty="0" err="1"/>
              <a:t>current</a:t>
            </a:r>
            <a:r>
              <a:rPr lang="fr-FR" sz="1800" dirty="0"/>
              <a:t> covariance Matrix state</a:t>
            </a:r>
          </a:p>
          <a:p>
            <a:endParaRPr lang="fr-FR" dirty="0"/>
          </a:p>
          <a:p>
            <a:r>
              <a:rPr lang="fr-FR" dirty="0"/>
              <a:t>=&gt; on finish, </a:t>
            </a:r>
            <a:r>
              <a:rPr lang="fr-FR" dirty="0" err="1"/>
              <a:t>decompose</a:t>
            </a:r>
            <a:r>
              <a:rPr lang="fr-FR" dirty="0"/>
              <a:t> Matrix </a:t>
            </a:r>
            <a:r>
              <a:rPr lang="fr-FR" dirty="0" err="1"/>
              <a:t>with</a:t>
            </a:r>
            <a:r>
              <a:rPr lang="fr-FR" dirty="0"/>
              <a:t> 2 </a:t>
            </a:r>
            <a:r>
              <a:rPr lang="fr-FR" dirty="0" err="1"/>
              <a:t>eigen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endParaRPr lang="fr-FR" dirty="0"/>
          </a:p>
          <a:p>
            <a:r>
              <a:rPr lang="fr-FR" dirty="0"/>
              <a:t>=&gt; return ..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45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6D84-1AE0-989E-D77D-CF08E99A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778933"/>
          </a:xfrm>
        </p:spPr>
        <p:txBody>
          <a:bodyPr/>
          <a:lstStyle/>
          <a:p>
            <a:pPr algn="ctr"/>
            <a:r>
              <a:rPr lang="fr-FR" dirty="0" err="1"/>
              <a:t>see</a:t>
            </a:r>
            <a:r>
              <a:rPr lang="fr-FR" dirty="0"/>
              <a:t> Doc  UDAF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6052A-E6FD-D975-05D3-A863D291F6FC}"/>
              </a:ext>
            </a:extLst>
          </p:cNvPr>
          <p:cNvSpPr txBox="1"/>
          <p:nvPr/>
        </p:nvSpPr>
        <p:spPr>
          <a:xfrm>
            <a:off x="508000" y="851505"/>
            <a:ext cx="9974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/>
              <a:t>https://spark.apache.org/docs/3.5.3/sql-ref-functions-udf-aggregate.html </a:t>
            </a:r>
            <a:endParaRPr lang="fr-F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9483D-876B-6D8F-43C6-81507AAA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705" y="1447025"/>
            <a:ext cx="7585501" cy="49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758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58B6-F0EA-FA6C-6887-5688572C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924"/>
            <a:ext cx="10515600" cy="851506"/>
          </a:xfrm>
        </p:spPr>
        <p:txBody>
          <a:bodyPr/>
          <a:lstStyle/>
          <a:p>
            <a:pPr algn="ctr"/>
            <a:r>
              <a:rPr lang="fr-FR" dirty="0" err="1"/>
              <a:t>Aggregator</a:t>
            </a:r>
            <a:r>
              <a:rPr lang="fr-FR" dirty="0"/>
              <a:t>&lt;IN,BUFFER,OUT&gt;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DF72B-2B21-F312-486F-BD8A1F20D793}"/>
              </a:ext>
            </a:extLst>
          </p:cNvPr>
          <p:cNvSpPr txBox="1"/>
          <p:nvPr/>
        </p:nvSpPr>
        <p:spPr>
          <a:xfrm>
            <a:off x="4151086" y="1951672"/>
            <a:ext cx="42671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 =&gt;  </a:t>
            </a:r>
            <a:r>
              <a:rPr lang="fr-FR" dirty="0" err="1"/>
              <a:t>named_struct</a:t>
            </a:r>
            <a:r>
              <a:rPr lang="fr-FR" dirty="0"/>
              <a:t> "Point"</a:t>
            </a:r>
          </a:p>
          <a:p>
            <a:endParaRPr lang="fr-FR" dirty="0"/>
          </a:p>
          <a:p>
            <a:r>
              <a:rPr lang="fr-FR" dirty="0"/>
              <a:t>BUFFER =&gt; 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sums</a:t>
            </a:r>
            <a:r>
              <a:rPr lang="fr-FR" dirty="0"/>
              <a:t> + </a:t>
            </a:r>
            <a:r>
              <a:rPr lang="fr-FR" dirty="0" err="1"/>
              <a:t>number</a:t>
            </a:r>
            <a:r>
              <a:rPr lang="fr-FR" dirty="0"/>
              <a:t> of point</a:t>
            </a:r>
          </a:p>
          <a:p>
            <a:endParaRPr lang="fr-FR" dirty="0"/>
          </a:p>
          <a:p>
            <a:r>
              <a:rPr lang="fr-FR" dirty="0"/>
              <a:t>OUT =&gt; </a:t>
            </a:r>
            <a:r>
              <a:rPr lang="fr-FR" dirty="0" err="1"/>
              <a:t>named_struct</a:t>
            </a:r>
            <a:r>
              <a:rPr lang="fr-FR" dirty="0"/>
              <a:t> for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4E4A8-278A-31F1-734E-8265F8A2D102}"/>
              </a:ext>
            </a:extLst>
          </p:cNvPr>
          <p:cNvSpPr txBox="1"/>
          <p:nvPr/>
        </p:nvSpPr>
        <p:spPr>
          <a:xfrm>
            <a:off x="7082971" y="5457372"/>
            <a:ext cx="3455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exercise</a:t>
            </a:r>
            <a:r>
              <a:rPr lang="fr-FR" sz="2400" dirty="0"/>
              <a:t> </a:t>
            </a:r>
            <a:r>
              <a:rPr lang="fr-FR" sz="2400" dirty="0" err="1"/>
              <a:t>left</a:t>
            </a:r>
            <a:r>
              <a:rPr lang="fr-FR" sz="2400" dirty="0"/>
              <a:t> to </a:t>
            </a:r>
            <a:r>
              <a:rPr lang="fr-FR" sz="2400" dirty="0" err="1"/>
              <a:t>students</a:t>
            </a:r>
            <a:r>
              <a:rPr lang="fr-FR" sz="24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5945426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4ECC-3D5A-0AED-64AC-7BD3D7D7C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FA8E-13A5-31D2-C050-BBBC3051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76" y="2772230"/>
            <a:ext cx="10515600" cy="1306284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 err="1"/>
              <a:t>draw</a:t>
            </a:r>
            <a:r>
              <a:rPr lang="fr-FR" dirty="0"/>
              <a:t> a </a:t>
            </a:r>
            <a:r>
              <a:rPr lang="fr-FR" dirty="0" err="1"/>
              <a:t>MindMap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Hands-on session</a:t>
            </a:r>
          </a:p>
        </p:txBody>
      </p:sp>
    </p:spTree>
    <p:extLst>
      <p:ext uri="{BB962C8B-B14F-4D97-AF65-F5344CB8AC3E}">
        <p14:creationId xmlns:p14="http://schemas.microsoft.com/office/powerpoint/2010/main" val="17094830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2909-2C90-83AB-4616-845C62D1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4437"/>
          </a:xfrm>
        </p:spPr>
        <p:txBody>
          <a:bodyPr/>
          <a:lstStyle/>
          <a:p>
            <a:pPr algn="ctr"/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DD3C7-8778-F668-D581-E3CE33070B74}"/>
              </a:ext>
            </a:extLst>
          </p:cNvPr>
          <p:cNvSpPr txBox="1"/>
          <p:nvPr/>
        </p:nvSpPr>
        <p:spPr>
          <a:xfrm>
            <a:off x="4764156" y="3276074"/>
            <a:ext cx="1432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Spark - Java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5BABA-AC18-1729-6FF1-D0D6C90BE392}"/>
              </a:ext>
            </a:extLst>
          </p:cNvPr>
          <p:cNvCxnSpPr>
            <a:cxnSpLocks/>
          </p:cNvCxnSpPr>
          <p:nvPr/>
        </p:nvCxnSpPr>
        <p:spPr>
          <a:xfrm flipV="1">
            <a:off x="6075280" y="2795027"/>
            <a:ext cx="933752" cy="4810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EC50C7-EAEB-C533-D8D9-6214A85B0D58}"/>
              </a:ext>
            </a:extLst>
          </p:cNvPr>
          <p:cNvCxnSpPr>
            <a:cxnSpLocks/>
          </p:cNvCxnSpPr>
          <p:nvPr/>
        </p:nvCxnSpPr>
        <p:spPr>
          <a:xfrm>
            <a:off x="6075280" y="3676184"/>
            <a:ext cx="512838" cy="2578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CCB32B-EC48-6AFA-C5B7-DDB23D328ADC}"/>
              </a:ext>
            </a:extLst>
          </p:cNvPr>
          <p:cNvSpPr txBox="1"/>
          <p:nvPr/>
        </p:nvSpPr>
        <p:spPr>
          <a:xfrm>
            <a:off x="6777355" y="2394917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pom.xml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BF9AA-83C1-65D7-3475-D32560730B52}"/>
              </a:ext>
            </a:extLst>
          </p:cNvPr>
          <p:cNvSpPr txBox="1"/>
          <p:nvPr/>
        </p:nvSpPr>
        <p:spPr>
          <a:xfrm>
            <a:off x="8823545" y="3304760"/>
            <a:ext cx="11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SparkConf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5ABD-6D17-6B9D-89BD-D200778E033B}"/>
              </a:ext>
            </a:extLst>
          </p:cNvPr>
          <p:cNvSpPr txBox="1"/>
          <p:nvPr/>
        </p:nvSpPr>
        <p:spPr>
          <a:xfrm>
            <a:off x="6621985" y="3749388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spark-core</a:t>
            </a:r>
            <a:endParaRPr lang="fr-FR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3E5D1-7FBB-119E-6F13-3EA044780CFC}"/>
              </a:ext>
            </a:extLst>
          </p:cNvPr>
          <p:cNvCxnSpPr>
            <a:cxnSpLocks/>
          </p:cNvCxnSpPr>
          <p:nvPr/>
        </p:nvCxnSpPr>
        <p:spPr>
          <a:xfrm flipV="1">
            <a:off x="8376067" y="3826698"/>
            <a:ext cx="490794" cy="124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52E16D-3C99-569E-6081-2742E7BD01C4}"/>
              </a:ext>
            </a:extLst>
          </p:cNvPr>
          <p:cNvSpPr txBox="1"/>
          <p:nvPr/>
        </p:nvSpPr>
        <p:spPr>
          <a:xfrm>
            <a:off x="8795781" y="42533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F38E8F-88E1-9E51-14E0-BEDB4DF1FB7A}"/>
              </a:ext>
            </a:extLst>
          </p:cNvPr>
          <p:cNvCxnSpPr>
            <a:cxnSpLocks/>
          </p:cNvCxnSpPr>
          <p:nvPr/>
        </p:nvCxnSpPr>
        <p:spPr>
          <a:xfrm>
            <a:off x="8443801" y="4030816"/>
            <a:ext cx="488374" cy="78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4DDE4-A3A4-4F42-44B1-265ED53FFC1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480346" y="3676184"/>
            <a:ext cx="462157" cy="6206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6E63C6-17EE-2ADE-B9B7-C6E791918BA4}"/>
              </a:ext>
            </a:extLst>
          </p:cNvPr>
          <p:cNvSpPr txBox="1"/>
          <p:nvPr/>
        </p:nvSpPr>
        <p:spPr>
          <a:xfrm>
            <a:off x="5215172" y="429684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9D3093-9307-A4A7-D265-97C7A68A151F}"/>
              </a:ext>
            </a:extLst>
          </p:cNvPr>
          <p:cNvSpPr txBox="1"/>
          <p:nvPr/>
        </p:nvSpPr>
        <p:spPr>
          <a:xfrm>
            <a:off x="6799320" y="4724172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endParaRPr lang="fr-FR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FC1757-36D8-334E-3460-1954017386AA}"/>
              </a:ext>
            </a:extLst>
          </p:cNvPr>
          <p:cNvCxnSpPr>
            <a:cxnSpLocks/>
          </p:cNvCxnSpPr>
          <p:nvPr/>
        </p:nvCxnSpPr>
        <p:spPr>
          <a:xfrm>
            <a:off x="6196536" y="4702660"/>
            <a:ext cx="513277" cy="2342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C8EF77D-CE27-4D6D-58D2-52CCB08D84ED}"/>
              </a:ext>
            </a:extLst>
          </p:cNvPr>
          <p:cNvSpPr txBox="1"/>
          <p:nvPr/>
        </p:nvSpPr>
        <p:spPr>
          <a:xfrm>
            <a:off x="6879149" y="5195887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C8773F-B79D-723D-01F9-85378F170C4F}"/>
              </a:ext>
            </a:extLst>
          </p:cNvPr>
          <p:cNvCxnSpPr>
            <a:cxnSpLocks/>
          </p:cNvCxnSpPr>
          <p:nvPr/>
        </p:nvCxnSpPr>
        <p:spPr>
          <a:xfrm>
            <a:off x="6075280" y="4753049"/>
            <a:ext cx="714362" cy="6555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87A9D5-679F-BA5E-6677-BD18274291D4}"/>
              </a:ext>
            </a:extLst>
          </p:cNvPr>
          <p:cNvSpPr txBox="1"/>
          <p:nvPr/>
        </p:nvSpPr>
        <p:spPr>
          <a:xfrm>
            <a:off x="5452665" y="5258569"/>
            <a:ext cx="10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Encoders</a:t>
            </a:r>
            <a:endParaRPr lang="fr-FR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EED692-440B-FFB1-1C43-B9034C84D8FD}"/>
              </a:ext>
            </a:extLst>
          </p:cNvPr>
          <p:cNvCxnSpPr>
            <a:cxnSpLocks/>
          </p:cNvCxnSpPr>
          <p:nvPr/>
        </p:nvCxnSpPr>
        <p:spPr>
          <a:xfrm>
            <a:off x="5867242" y="4700828"/>
            <a:ext cx="75261" cy="6167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CE402B5-33C5-B513-4067-EC078B4A510C}"/>
              </a:ext>
            </a:extLst>
          </p:cNvPr>
          <p:cNvSpPr txBox="1"/>
          <p:nvPr/>
        </p:nvSpPr>
        <p:spPr>
          <a:xfrm>
            <a:off x="6138767" y="5886917"/>
            <a:ext cx="1142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.STRING()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281DCDB-048C-E594-D9C7-C7A3B5803E99}"/>
              </a:ext>
            </a:extLst>
          </p:cNvPr>
          <p:cNvCxnSpPr>
            <a:cxnSpLocks/>
          </p:cNvCxnSpPr>
          <p:nvPr/>
        </p:nvCxnSpPr>
        <p:spPr>
          <a:xfrm>
            <a:off x="5964776" y="5578521"/>
            <a:ext cx="366923" cy="3083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DE6AA5-B5E7-9F70-013F-48A5F5BC05F9}"/>
              </a:ext>
            </a:extLst>
          </p:cNvPr>
          <p:cNvCxnSpPr>
            <a:cxnSpLocks/>
          </p:cNvCxnSpPr>
          <p:nvPr/>
        </p:nvCxnSpPr>
        <p:spPr>
          <a:xfrm flipH="1">
            <a:off x="5525259" y="5627901"/>
            <a:ext cx="278971" cy="3384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CC7B4A4-1C70-5879-8C7E-1B5BA5ACDA36}"/>
              </a:ext>
            </a:extLst>
          </p:cNvPr>
          <p:cNvSpPr txBox="1"/>
          <p:nvPr/>
        </p:nvSpPr>
        <p:spPr>
          <a:xfrm>
            <a:off x="4685063" y="5896535"/>
            <a:ext cx="1535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</a:t>
            </a:r>
            <a:r>
              <a:rPr lang="fr-FR" dirty="0" err="1"/>
              <a:t>bean</a:t>
            </a:r>
            <a:r>
              <a:rPr lang="fr-FR" dirty="0"/>
              <a:t>(  .class)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55DE46-DDEF-3C6F-8F84-11BF0424C29F}"/>
              </a:ext>
            </a:extLst>
          </p:cNvPr>
          <p:cNvCxnSpPr>
            <a:cxnSpLocks/>
          </p:cNvCxnSpPr>
          <p:nvPr/>
        </p:nvCxnSpPr>
        <p:spPr>
          <a:xfrm flipH="1">
            <a:off x="4875432" y="4675797"/>
            <a:ext cx="649827" cy="2323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3132012-33EF-BEDE-FF25-36A808220ED0}"/>
              </a:ext>
            </a:extLst>
          </p:cNvPr>
          <p:cNvSpPr txBox="1"/>
          <p:nvPr/>
        </p:nvSpPr>
        <p:spPr>
          <a:xfrm>
            <a:off x="3915750" y="4841546"/>
            <a:ext cx="1538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DataFrame</a:t>
            </a:r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BE2A75-2632-6E0D-46BE-AAD30A8CE5F1}"/>
              </a:ext>
            </a:extLst>
          </p:cNvPr>
          <p:cNvCxnSpPr>
            <a:cxnSpLocks/>
          </p:cNvCxnSpPr>
          <p:nvPr/>
        </p:nvCxnSpPr>
        <p:spPr>
          <a:xfrm flipH="1">
            <a:off x="3430290" y="5487877"/>
            <a:ext cx="649827" cy="2323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C3CC5F-21AD-0C58-7BE9-688C450653DF}"/>
              </a:ext>
            </a:extLst>
          </p:cNvPr>
          <p:cNvCxnSpPr>
            <a:cxnSpLocks/>
          </p:cNvCxnSpPr>
          <p:nvPr/>
        </p:nvCxnSpPr>
        <p:spPr>
          <a:xfrm flipH="1">
            <a:off x="3915750" y="5514117"/>
            <a:ext cx="356351" cy="4522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03445C9-17E8-E8C4-98D9-673354EA061C}"/>
              </a:ext>
            </a:extLst>
          </p:cNvPr>
          <p:cNvSpPr txBox="1"/>
          <p:nvPr/>
        </p:nvSpPr>
        <p:spPr>
          <a:xfrm>
            <a:off x="2999250" y="5702251"/>
            <a:ext cx="88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</a:t>
            </a:r>
            <a:r>
              <a:rPr lang="fr-FR" dirty="0" err="1"/>
              <a:t>toDF</a:t>
            </a:r>
            <a:r>
              <a:rPr lang="fr-FR" dirty="0"/>
              <a:t>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2ABE0F-6406-5127-5A6A-1D6199ECDAAC}"/>
              </a:ext>
            </a:extLst>
          </p:cNvPr>
          <p:cNvSpPr txBox="1"/>
          <p:nvPr/>
        </p:nvSpPr>
        <p:spPr>
          <a:xfrm>
            <a:off x="3439351" y="6050295"/>
            <a:ext cx="1408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.as(encoder)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50CA86-D121-B8E7-F7FD-F20AF1E396DE}"/>
              </a:ext>
            </a:extLst>
          </p:cNvPr>
          <p:cNvCxnSpPr>
            <a:cxnSpLocks/>
          </p:cNvCxnSpPr>
          <p:nvPr/>
        </p:nvCxnSpPr>
        <p:spPr>
          <a:xfrm flipH="1">
            <a:off x="4247585" y="3618634"/>
            <a:ext cx="515534" cy="2372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4676AD-7B38-5F32-4356-733CA82741A7}"/>
              </a:ext>
            </a:extLst>
          </p:cNvPr>
          <p:cNvSpPr txBox="1"/>
          <p:nvPr/>
        </p:nvSpPr>
        <p:spPr>
          <a:xfrm>
            <a:off x="3326301" y="3873327"/>
            <a:ext cx="170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spark-hive</a:t>
            </a:r>
            <a:endParaRPr lang="fr-F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869D96-4977-F434-9E98-EA5208CC6774}"/>
              </a:ext>
            </a:extLst>
          </p:cNvPr>
          <p:cNvSpPr txBox="1"/>
          <p:nvPr/>
        </p:nvSpPr>
        <p:spPr>
          <a:xfrm>
            <a:off x="1298696" y="4143545"/>
            <a:ext cx="1798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workingDir</a:t>
            </a:r>
            <a:endParaRPr lang="fr-FR" dirty="0"/>
          </a:p>
          <a:p>
            <a:r>
              <a:rPr lang="fr-FR" dirty="0" err="1"/>
              <a:t>spark-warehouse</a:t>
            </a:r>
            <a:endParaRPr lang="fr-FR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85C278-2D54-EDD5-D9DC-623E260928C2}"/>
              </a:ext>
            </a:extLst>
          </p:cNvPr>
          <p:cNvCxnSpPr>
            <a:cxnSpLocks/>
          </p:cNvCxnSpPr>
          <p:nvPr/>
        </p:nvCxnSpPr>
        <p:spPr>
          <a:xfrm flipH="1">
            <a:off x="2674978" y="4220575"/>
            <a:ext cx="764373" cy="1984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D9F0D07-C84D-F498-08C4-2C5036C325C5}"/>
              </a:ext>
            </a:extLst>
          </p:cNvPr>
          <p:cNvCxnSpPr>
            <a:cxnSpLocks/>
          </p:cNvCxnSpPr>
          <p:nvPr/>
        </p:nvCxnSpPr>
        <p:spPr>
          <a:xfrm flipH="1" flipV="1">
            <a:off x="3645738" y="3499266"/>
            <a:ext cx="944550" cy="7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AB3B38-5AC1-C36B-0D7B-25A9B6497644}"/>
              </a:ext>
            </a:extLst>
          </p:cNvPr>
          <p:cNvCxnSpPr>
            <a:cxnSpLocks/>
          </p:cNvCxnSpPr>
          <p:nvPr/>
        </p:nvCxnSpPr>
        <p:spPr>
          <a:xfrm flipV="1">
            <a:off x="7442315" y="2241361"/>
            <a:ext cx="596219" cy="2159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961862F-61DE-4677-1C4F-2C727814F3AB}"/>
              </a:ext>
            </a:extLst>
          </p:cNvPr>
          <p:cNvCxnSpPr>
            <a:cxnSpLocks/>
          </p:cNvCxnSpPr>
          <p:nvPr/>
        </p:nvCxnSpPr>
        <p:spPr>
          <a:xfrm flipV="1">
            <a:off x="5942503" y="2332287"/>
            <a:ext cx="767310" cy="8386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8B42AD5-1782-14EE-B2F4-A93628104C66}"/>
              </a:ext>
            </a:extLst>
          </p:cNvPr>
          <p:cNvSpPr txBox="1"/>
          <p:nvPr/>
        </p:nvSpPr>
        <p:spPr>
          <a:xfrm>
            <a:off x="6542156" y="1700693"/>
            <a:ext cx="1261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IDE</a:t>
            </a:r>
          </a:p>
          <a:p>
            <a:r>
              <a:rPr lang="fr-FR" dirty="0"/>
              <a:t>IDEA </a:t>
            </a:r>
            <a:r>
              <a:rPr lang="fr-FR" dirty="0" err="1"/>
              <a:t>Intellij</a:t>
            </a:r>
            <a:endParaRPr lang="fr-F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E910B-8C45-86BE-56DB-624231C5EDB0}"/>
              </a:ext>
            </a:extLst>
          </p:cNvPr>
          <p:cNvSpPr txBox="1"/>
          <p:nvPr/>
        </p:nvSpPr>
        <p:spPr>
          <a:xfrm>
            <a:off x="7931935" y="1732123"/>
            <a:ext cx="4122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&lt;</a:t>
            </a:r>
            <a:r>
              <a:rPr lang="fr-FR" dirty="0" err="1"/>
              <a:t>artifactId</a:t>
            </a:r>
            <a:r>
              <a:rPr lang="fr-FR" dirty="0"/>
              <a:t>&gt;spark-sql_2.13&lt;/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3FD7F7-38D0-8D1C-E118-A5CAF48BB906}"/>
              </a:ext>
            </a:extLst>
          </p:cNvPr>
          <p:cNvCxnSpPr>
            <a:cxnSpLocks/>
          </p:cNvCxnSpPr>
          <p:nvPr/>
        </p:nvCxnSpPr>
        <p:spPr>
          <a:xfrm flipV="1">
            <a:off x="6370404" y="3245270"/>
            <a:ext cx="1410210" cy="1244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6C671EE-F7B7-0A2A-A11C-4D2FFA3E1D82}"/>
              </a:ext>
            </a:extLst>
          </p:cNvPr>
          <p:cNvSpPr txBox="1"/>
          <p:nvPr/>
        </p:nvSpPr>
        <p:spPr>
          <a:xfrm>
            <a:off x="7889566" y="2989781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JVM (&gt;=11) args </a:t>
            </a:r>
            <a:r>
              <a:rPr lang="fr-FR" dirty="0" err="1"/>
              <a:t>need</a:t>
            </a:r>
            <a:r>
              <a:rPr lang="fr-FR" dirty="0"/>
              <a:t> --open-module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24684B-C392-2A13-07F5-CE54C2138F4A}"/>
              </a:ext>
            </a:extLst>
          </p:cNvPr>
          <p:cNvSpPr txBox="1"/>
          <p:nvPr/>
        </p:nvSpPr>
        <p:spPr>
          <a:xfrm>
            <a:off x="2960249" y="335146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UDF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608F3F-0DB3-3CCE-4AE8-E5B8CA956D86}"/>
              </a:ext>
            </a:extLst>
          </p:cNvPr>
          <p:cNvCxnSpPr>
            <a:cxnSpLocks/>
          </p:cNvCxnSpPr>
          <p:nvPr/>
        </p:nvCxnSpPr>
        <p:spPr>
          <a:xfrm flipH="1" flipV="1">
            <a:off x="2014799" y="3216037"/>
            <a:ext cx="899978" cy="1849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22FE6D1-041E-2D93-08DA-E4F037C84F30}"/>
              </a:ext>
            </a:extLst>
          </p:cNvPr>
          <p:cNvSpPr txBox="1"/>
          <p:nvPr/>
        </p:nvSpPr>
        <p:spPr>
          <a:xfrm>
            <a:off x="524568" y="2600552"/>
            <a:ext cx="1495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sample</a:t>
            </a:r>
            <a:r>
              <a:rPr lang="fr-FR" dirty="0"/>
              <a:t> UDF</a:t>
            </a:r>
          </a:p>
          <a:p>
            <a:r>
              <a:rPr lang="fr-FR" dirty="0" err="1"/>
              <a:t>levenstein</a:t>
            </a:r>
            <a:endParaRPr lang="fr-FR" dirty="0"/>
          </a:p>
          <a:p>
            <a:r>
              <a:rPr lang="fr-FR" dirty="0" err="1"/>
              <a:t>editDistance</a:t>
            </a:r>
            <a:r>
              <a:rPr lang="fr-FR" dirty="0"/>
              <a:t>()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AB7B080-4E06-73D6-D8F7-97EDA6F3B513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2271763" y="3536126"/>
            <a:ext cx="688486" cy="1582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23CF056-39AB-D5AF-626C-3C2ECFEEFF57}"/>
              </a:ext>
            </a:extLst>
          </p:cNvPr>
          <p:cNvSpPr txBox="1"/>
          <p:nvPr/>
        </p:nvSpPr>
        <p:spPr>
          <a:xfrm>
            <a:off x="214932" y="3555474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spark.udf</a:t>
            </a:r>
            <a:r>
              <a:rPr lang="fr-FR" dirty="0"/>
              <a:t>().</a:t>
            </a:r>
            <a:r>
              <a:rPr lang="fr-FR" dirty="0" err="1"/>
              <a:t>register</a:t>
            </a:r>
            <a:r>
              <a:rPr lang="fr-FR" dirty="0"/>
              <a:t>()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DCDD36-A4D9-0091-BE43-0E34A0E9651E}"/>
              </a:ext>
            </a:extLst>
          </p:cNvPr>
          <p:cNvCxnSpPr>
            <a:cxnSpLocks/>
          </p:cNvCxnSpPr>
          <p:nvPr/>
        </p:nvCxnSpPr>
        <p:spPr>
          <a:xfrm flipH="1" flipV="1">
            <a:off x="3794562" y="3026028"/>
            <a:ext cx="914202" cy="3238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18AF0FE-2BF7-07BA-B2CF-DB5642C47F5C}"/>
              </a:ext>
            </a:extLst>
          </p:cNvPr>
          <p:cNvSpPr txBox="1"/>
          <p:nvPr/>
        </p:nvSpPr>
        <p:spPr>
          <a:xfrm>
            <a:off x="3455438" y="2614742"/>
            <a:ext cx="7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UDAF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C35BF8-4E76-AE25-E910-45CB5D8FDFDD}"/>
              </a:ext>
            </a:extLst>
          </p:cNvPr>
          <p:cNvCxnSpPr>
            <a:cxnSpLocks/>
          </p:cNvCxnSpPr>
          <p:nvPr/>
        </p:nvCxnSpPr>
        <p:spPr>
          <a:xfrm flipH="1" flipV="1">
            <a:off x="3137133" y="2521745"/>
            <a:ext cx="334225" cy="1661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BB3E9F8-7961-3FF7-E572-FBE21ABAB1D1}"/>
              </a:ext>
            </a:extLst>
          </p:cNvPr>
          <p:cNvCxnSpPr>
            <a:cxnSpLocks/>
          </p:cNvCxnSpPr>
          <p:nvPr/>
        </p:nvCxnSpPr>
        <p:spPr>
          <a:xfrm flipH="1" flipV="1">
            <a:off x="3201771" y="2284179"/>
            <a:ext cx="366169" cy="3374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615A454-2A5D-1959-7A89-40CEA9BD960C}"/>
              </a:ext>
            </a:extLst>
          </p:cNvPr>
          <p:cNvCxnSpPr>
            <a:cxnSpLocks/>
          </p:cNvCxnSpPr>
          <p:nvPr/>
        </p:nvCxnSpPr>
        <p:spPr>
          <a:xfrm flipH="1" flipV="1">
            <a:off x="3492262" y="2255995"/>
            <a:ext cx="192752" cy="3587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3AD2931-500C-3303-7655-6AC96E4DF2C5}"/>
              </a:ext>
            </a:extLst>
          </p:cNvPr>
          <p:cNvCxnSpPr>
            <a:cxnSpLocks/>
            <a:stCxn id="91" idx="0"/>
          </p:cNvCxnSpPr>
          <p:nvPr/>
        </p:nvCxnSpPr>
        <p:spPr>
          <a:xfrm flipH="1" flipV="1">
            <a:off x="3749597" y="2342785"/>
            <a:ext cx="60971" cy="2719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DBC8B47-DC78-7183-6753-BE72CEDF3650}"/>
              </a:ext>
            </a:extLst>
          </p:cNvPr>
          <p:cNvSpPr txBox="1"/>
          <p:nvPr/>
        </p:nvSpPr>
        <p:spPr>
          <a:xfrm>
            <a:off x="2674978" y="218889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0F22E74-F022-2C71-CF59-88FFFAA09A7A}"/>
              </a:ext>
            </a:extLst>
          </p:cNvPr>
          <p:cNvSpPr txBox="1"/>
          <p:nvPr/>
        </p:nvSpPr>
        <p:spPr>
          <a:xfrm>
            <a:off x="2855685" y="192226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endParaRPr lang="fr-FR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E6EF0F-3FD7-8F48-20FD-BE3C877D763D}"/>
              </a:ext>
            </a:extLst>
          </p:cNvPr>
          <p:cNvSpPr txBox="1"/>
          <p:nvPr/>
        </p:nvSpPr>
        <p:spPr>
          <a:xfrm>
            <a:off x="3205564" y="1798909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merge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9D87070-ABFF-DDF0-5F1E-3246C6B7D394}"/>
              </a:ext>
            </a:extLst>
          </p:cNvPr>
          <p:cNvSpPr txBox="1"/>
          <p:nvPr/>
        </p:nvSpPr>
        <p:spPr>
          <a:xfrm>
            <a:off x="3576562" y="2022136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result</a:t>
            </a:r>
            <a:endParaRPr lang="fr-FR" dirty="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7960A86-057B-A0A6-44C8-DC640A31D88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386089" y="2284179"/>
            <a:ext cx="94257" cy="9918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DE947D7-64EC-6901-CD14-DFCC00324414}"/>
              </a:ext>
            </a:extLst>
          </p:cNvPr>
          <p:cNvSpPr txBox="1"/>
          <p:nvPr/>
        </p:nvSpPr>
        <p:spPr>
          <a:xfrm>
            <a:off x="3137133" y="75901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--class {} jar {}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8606B50-9FBE-B9BF-1324-302D9F21E333}"/>
              </a:ext>
            </a:extLst>
          </p:cNvPr>
          <p:cNvCxnSpPr>
            <a:cxnSpLocks/>
          </p:cNvCxnSpPr>
          <p:nvPr/>
        </p:nvCxnSpPr>
        <p:spPr>
          <a:xfrm flipH="1" flipV="1">
            <a:off x="2292979" y="2669905"/>
            <a:ext cx="690977" cy="5892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51471E39-0461-67E3-680F-ED1342717F0C}"/>
              </a:ext>
            </a:extLst>
          </p:cNvPr>
          <p:cNvSpPr txBox="1"/>
          <p:nvPr/>
        </p:nvSpPr>
        <p:spPr>
          <a:xfrm>
            <a:off x="1371556" y="2240079"/>
            <a:ext cx="103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callUDF</a:t>
            </a:r>
            <a:r>
              <a:rPr lang="fr-FR" dirty="0"/>
              <a:t>()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B16A5D5-D3D9-3F30-35C6-E0D65A2E8B83}"/>
              </a:ext>
            </a:extLst>
          </p:cNvPr>
          <p:cNvSpPr txBox="1"/>
          <p:nvPr/>
        </p:nvSpPr>
        <p:spPr>
          <a:xfrm>
            <a:off x="4647465" y="1841648"/>
            <a:ext cx="1456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spark-submit</a:t>
            </a:r>
            <a:endParaRPr lang="fr-FR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ADAC25B-2DC5-CE0A-03F3-9E3054E405AA}"/>
              </a:ext>
            </a:extLst>
          </p:cNvPr>
          <p:cNvCxnSpPr>
            <a:cxnSpLocks/>
          </p:cNvCxnSpPr>
          <p:nvPr/>
        </p:nvCxnSpPr>
        <p:spPr>
          <a:xfrm flipH="1" flipV="1">
            <a:off x="4278955" y="1564624"/>
            <a:ext cx="841627" cy="2465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E3E458-6A2F-FD33-51B2-C66EFAA0F35B}"/>
              </a:ext>
            </a:extLst>
          </p:cNvPr>
          <p:cNvCxnSpPr>
            <a:cxnSpLocks/>
          </p:cNvCxnSpPr>
          <p:nvPr/>
        </p:nvCxnSpPr>
        <p:spPr>
          <a:xfrm flipH="1" flipV="1">
            <a:off x="4762413" y="1160709"/>
            <a:ext cx="460534" cy="638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2E76F430-7243-8315-164E-CBCDD83E033C}"/>
              </a:ext>
            </a:extLst>
          </p:cNvPr>
          <p:cNvSpPr txBox="1"/>
          <p:nvPr/>
        </p:nvSpPr>
        <p:spPr>
          <a:xfrm>
            <a:off x="2865164" y="1133660"/>
            <a:ext cx="140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mvn</a:t>
            </a:r>
            <a:r>
              <a:rPr lang="fr-FR" dirty="0"/>
              <a:t> package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37BCC60-D895-7171-9604-2A34CA1BC87D}"/>
              </a:ext>
            </a:extLst>
          </p:cNvPr>
          <p:cNvCxnSpPr>
            <a:cxnSpLocks/>
            <a:endCxn id="149" idx="1"/>
          </p:cNvCxnSpPr>
          <p:nvPr/>
        </p:nvCxnSpPr>
        <p:spPr>
          <a:xfrm flipV="1">
            <a:off x="5525259" y="1454753"/>
            <a:ext cx="299078" cy="3522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C4C2AC9E-C49F-F726-2C92-73BD7DC3E116}"/>
              </a:ext>
            </a:extLst>
          </p:cNvPr>
          <p:cNvSpPr txBox="1"/>
          <p:nvPr/>
        </p:nvSpPr>
        <p:spPr>
          <a:xfrm>
            <a:off x="5824337" y="1270087"/>
            <a:ext cx="310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JVM (port 5005)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B2ED500-E0E3-DAE1-E004-CFED02E7553B}"/>
              </a:ext>
            </a:extLst>
          </p:cNvPr>
          <p:cNvCxnSpPr>
            <a:cxnSpLocks/>
          </p:cNvCxnSpPr>
          <p:nvPr/>
        </p:nvCxnSpPr>
        <p:spPr>
          <a:xfrm flipV="1">
            <a:off x="5381600" y="1325180"/>
            <a:ext cx="213793" cy="5148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A29BA877-DF7B-26A0-5228-043FE7E20BFE}"/>
              </a:ext>
            </a:extLst>
          </p:cNvPr>
          <p:cNvSpPr txBox="1"/>
          <p:nvPr/>
        </p:nvSpPr>
        <p:spPr>
          <a:xfrm>
            <a:off x="5196396" y="998708"/>
            <a:ext cx="498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error</a:t>
            </a:r>
            <a:r>
              <a:rPr lang="fr-FR" dirty="0"/>
              <a:t> on </a:t>
            </a:r>
            <a:r>
              <a:rPr lang="fr-FR" dirty="0" err="1"/>
              <a:t>windows</a:t>
            </a:r>
            <a:r>
              <a:rPr lang="fr-FR" dirty="0"/>
              <a:t>   </a:t>
            </a:r>
            <a:r>
              <a:rPr lang="fr-FR" dirty="0" err="1"/>
              <a:t>AppData</a:t>
            </a:r>
            <a:r>
              <a:rPr lang="fr-FR" dirty="0"/>
              <a:t>/Temp/*.jar  file </a:t>
            </a:r>
            <a:r>
              <a:rPr lang="fr-FR" dirty="0" err="1"/>
              <a:t>locked</a:t>
            </a:r>
            <a:endParaRPr lang="fr-FR" dirty="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F81F88A-8C8D-BDC5-80E7-A0FAFB4F45A4}"/>
              </a:ext>
            </a:extLst>
          </p:cNvPr>
          <p:cNvCxnSpPr>
            <a:cxnSpLocks/>
          </p:cNvCxnSpPr>
          <p:nvPr/>
        </p:nvCxnSpPr>
        <p:spPr>
          <a:xfrm>
            <a:off x="8400395" y="4096548"/>
            <a:ext cx="357746" cy="2660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60E238D3-A63B-60ED-F869-DE17EC9544FD}"/>
              </a:ext>
            </a:extLst>
          </p:cNvPr>
          <p:cNvSpPr txBox="1"/>
          <p:nvPr/>
        </p:nvSpPr>
        <p:spPr>
          <a:xfrm>
            <a:off x="8801167" y="3918928"/>
            <a:ext cx="22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   .</a:t>
            </a:r>
            <a:r>
              <a:rPr lang="fr-FR" dirty="0" err="1"/>
              <a:t>getOrCreate</a:t>
            </a:r>
            <a:r>
              <a:rPr lang="fr-FR" dirty="0"/>
              <a:t>(conf)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6BDD983-894B-C0BA-81F8-ED913741346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342200" y="3523882"/>
            <a:ext cx="453581" cy="4101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5A5C5B3-7DA9-611F-131D-004BE8905AD7}"/>
              </a:ext>
            </a:extLst>
          </p:cNvPr>
          <p:cNvSpPr txBox="1"/>
          <p:nvPr/>
        </p:nvSpPr>
        <p:spPr>
          <a:xfrm>
            <a:off x="8948323" y="3627400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4D0C0E4-7DEF-200F-9B4C-C1AC511CBA3E}"/>
              </a:ext>
            </a:extLst>
          </p:cNvPr>
          <p:cNvSpPr txBox="1"/>
          <p:nvPr/>
        </p:nvSpPr>
        <p:spPr>
          <a:xfrm>
            <a:off x="8376067" y="4796904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.config(</a:t>
            </a:r>
            <a:r>
              <a:rPr lang="fr-FR" dirty="0" err="1"/>
              <a:t>sparkConf</a:t>
            </a:r>
            <a:r>
              <a:rPr lang="fr-FR" dirty="0"/>
              <a:t>)</a:t>
            </a:r>
          </a:p>
          <a:p>
            <a:r>
              <a:rPr lang="fr-FR" dirty="0"/>
              <a:t>     .</a:t>
            </a:r>
            <a:r>
              <a:rPr lang="fr-FR" dirty="0" err="1"/>
              <a:t>getOrCreate</a:t>
            </a:r>
            <a:r>
              <a:rPr lang="fr-FR" dirty="0"/>
              <a:t>(conf)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7FD6B205-3C38-A646-9B5D-D50B563C2C2B}"/>
              </a:ext>
            </a:extLst>
          </p:cNvPr>
          <p:cNvCxnSpPr>
            <a:cxnSpLocks/>
          </p:cNvCxnSpPr>
          <p:nvPr/>
        </p:nvCxnSpPr>
        <p:spPr>
          <a:xfrm>
            <a:off x="8026193" y="5054194"/>
            <a:ext cx="488374" cy="78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E40E568-DCCB-12E3-5E1E-667676F82D0B}"/>
              </a:ext>
            </a:extLst>
          </p:cNvPr>
          <p:cNvCxnSpPr>
            <a:cxnSpLocks/>
          </p:cNvCxnSpPr>
          <p:nvPr/>
        </p:nvCxnSpPr>
        <p:spPr>
          <a:xfrm flipH="1">
            <a:off x="3057164" y="4338582"/>
            <a:ext cx="519398" cy="7549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98CA51BC-9DBE-9955-B408-2188114C1E1B}"/>
              </a:ext>
            </a:extLst>
          </p:cNvPr>
          <p:cNvSpPr txBox="1"/>
          <p:nvPr/>
        </p:nvSpPr>
        <p:spPr>
          <a:xfrm>
            <a:off x="773214" y="4932190"/>
            <a:ext cx="250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. </a:t>
            </a:r>
            <a:r>
              <a:rPr lang="fr-FR" dirty="0" err="1"/>
              <a:t>enableHiveSupport</a:t>
            </a:r>
            <a:r>
              <a:rPr lang="fr-F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791339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812B2-BED8-F9DA-EF8D-5FA48AC3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DDC-8BA4-50D7-CFD2-A7CA9492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76" y="2772230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664500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4059</TotalTime>
  <Words>5259</Words>
  <Application>Microsoft Office PowerPoint</Application>
  <PresentationFormat>Widescreen</PresentationFormat>
  <Paragraphs>687</Paragraphs>
  <Slides>99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Arial</vt:lpstr>
      <vt:lpstr>Calibri</vt:lpstr>
      <vt:lpstr>Calibri Light</vt:lpstr>
      <vt:lpstr>Office Theme</vt:lpstr>
      <vt:lpstr>BigData Spark Hands-On 5  Spark Java</vt:lpstr>
      <vt:lpstr>Pre-Requisite : Install Java IDE  (IDEA IntelliJ)</vt:lpstr>
      <vt:lpstr>Note : pre-requisites</vt:lpstr>
      <vt:lpstr>Steps to get IntelliJ IDEA "Ultimate" Edition</vt:lpstr>
      <vt:lpstr>Steps ...</vt:lpstr>
      <vt:lpstr>Create a New Project</vt:lpstr>
      <vt:lpstr>Create New Java (build with Maven) Project</vt:lpstr>
      <vt:lpstr>pom.xml file   (pom = Project Object Model... for Maven build)</vt:lpstr>
      <vt:lpstr>Edit to add maven &lt;dependency&gt;</vt:lpstr>
      <vt:lpstr>Then Click on "Maven Sync" icon</vt:lpstr>
      <vt:lpstr>Maven will download dependencies ... can take ~5mn</vt:lpstr>
      <vt:lpstr>Create a new Package: "esilv.td5"</vt:lpstr>
      <vt:lpstr>Create a new Java class "SparkCoreApp"  in package esilv.td5 </vt:lpstr>
      <vt:lpstr>BAD ... using no package name</vt:lpstr>
      <vt:lpstr>in main() initialise spark-core "SparkContext" singleton ( we will see later SparkSession in spark-sql)</vt:lpstr>
      <vt:lpstr>Create local file "c:/data/loremIpsum.txt"</vt:lpstr>
      <vt:lpstr>Debug     (or Run    ) will FAIL on jdk &gt;=11 and work on jdk &lt;11</vt:lpstr>
      <vt:lpstr>Failure cause : java security on modules</vt:lpstr>
      <vt:lpstr>Edit Run/Debug Config - JVM Options</vt:lpstr>
      <vt:lpstr>add JVM options </vt:lpstr>
      <vt:lpstr>Relaunch ... it works</vt:lpstr>
      <vt:lpstr>Changing to use module spark-sql  SparkSession</vt:lpstr>
      <vt:lpstr>Edit pom.xml  +  Maven  Sync Changes</vt:lpstr>
      <vt:lpstr>create new class "SparkSqlApp"</vt:lpstr>
      <vt:lpstr>Duplicate Run/Debug Configurations (or Edit similar VM Options) ... Debug</vt:lpstr>
      <vt:lpstr>Debug ... it works</vt:lpstr>
      <vt:lpstr>using Dataset API with Encoders</vt:lpstr>
      <vt:lpstr>createDataset .. need Encoder</vt:lpstr>
      <vt:lpstr>HINT ..</vt:lpstr>
      <vt:lpstr>Dataset&lt;String&gt; .map()  to use upper-cases</vt:lpstr>
      <vt:lpstr>HINT  .map()</vt:lpstr>
      <vt:lpstr>Exercise :  implement "Words Count"  on file "loremIpsum.txt"</vt:lpstr>
      <vt:lpstr>Words Count</vt:lpstr>
      <vt:lpstr>Notice:  .cache()  try {...} finally {  .unpersist(); }</vt:lpstr>
      <vt:lpstr>using Java Bean Encoders  Dataset&lt;YourBean&gt; --&gt; to DataFrame  ". toDF()" DataFrame --&gt;  ".as()"   Dataset&lt;YourBean&gt;</vt:lpstr>
      <vt:lpstr>Pre-Requisite : create a Pojo class YourBean</vt:lpstr>
      <vt:lpstr>Convert List&lt;YourBean&gt; to Dataset&lt;YourBean&gt;</vt:lpstr>
      <vt:lpstr>HINT  Encoders.bean(YourBean.class)</vt:lpstr>
      <vt:lpstr>Notice: Debug Breakpoint in "Getter" ... called during ".show()"</vt:lpstr>
      <vt:lpstr>Add Lombok</vt:lpstr>
      <vt:lpstr>Complete Dataset&lt;YourBean&gt;  to DataFrame = Dataset&lt;Row&gt; and back to Dataset</vt:lpstr>
      <vt:lpstr>HINT   Ds.toDF()  ;  DF.as(encoder)</vt:lpstr>
      <vt:lpstr>Exercise  Using spark.sql"(select * from hive_table")</vt:lpstr>
      <vt:lpstr>Edit pom.xml  again, add dependency</vt:lpstr>
      <vt:lpstr>create new class SparkHiveSqlApp</vt:lpstr>
      <vt:lpstr>Run... need to  set "currentWorkingDir"</vt:lpstr>
      <vt:lpstr>Already Locked  ?? (=&gt; need to stop all others running "spark-shell")</vt:lpstr>
      <vt:lpstr>It works..</vt:lpstr>
      <vt:lpstr>Combining Features sql()  .as(Encoders.bean)   .map()  </vt:lpstr>
      <vt:lpstr>Launching from Terminal  "spark-submit"</vt:lpstr>
      <vt:lpstr>Build jar using "mvn package"</vt:lpstr>
      <vt:lpstr>Built jar: "target/td5-spark-java-1.0-SNAPSHOT.jar"</vt:lpstr>
      <vt:lpstr>spark-submit</vt:lpstr>
      <vt:lpstr>it "works"   ... but on Windows, fails to "stop()" cleanly (delete temp dir where jar locked)</vt:lpstr>
      <vt:lpstr>even with no explicit .stop()  always called by SparkShutdowHookManager</vt:lpstr>
      <vt:lpstr>Notice: Lock considered as Windows bug ... will never be fixed in Spark (!?)</vt:lpstr>
      <vt:lpstr>Curious why there are 2 jars in "local[*] mode? 1 in "driver" part  + 1 locked (fetched) in "executor" part .. in Temp/</vt:lpstr>
      <vt:lpstr>Reopened ...</vt:lpstr>
      <vt:lpstr>Reopened Comment</vt:lpstr>
      <vt:lpstr>Github Pull-Request</vt:lpstr>
      <vt:lpstr>Pull-Request Files changed</vt:lpstr>
      <vt:lpstr>spark-submit  with Remote JVM Debugging</vt:lpstr>
      <vt:lpstr>Attaching Remote JVM Debugger</vt:lpstr>
      <vt:lpstr>See main class is not "esilv.td5.SparkSqlApp" but "org.apache.spark.deploy.SparkSubmit"</vt:lpstr>
      <vt:lpstr>Spark  SQL &lt;-&gt; Java with UDF Function</vt:lpstr>
      <vt:lpstr>Exercise 2</vt:lpstr>
      <vt:lpstr>Hint :  Use Dataset .map() and .filter() and String .toLowerCase() and .reverse()</vt:lpstr>
      <vt:lpstr>Exercise Setup</vt:lpstr>
      <vt:lpstr>HINT</vt:lpstr>
      <vt:lpstr>"String.reverse()" is Java built-in =&gt; redo with SQL built-in</vt:lpstr>
      <vt:lpstr>Using SQL and User-Defined Function "UDF"</vt:lpstr>
      <vt:lpstr>HINT</vt:lpstr>
      <vt:lpstr>Exercise</vt:lpstr>
      <vt:lpstr>What is an "Edit Distance" ?</vt:lpstr>
      <vt:lpstr>Edit Distance with Dynamic Programming Algorithm</vt:lpstr>
      <vt:lpstr>Levenstein Distance</vt:lpstr>
      <vt:lpstr>EditDistance.java  Implementation</vt:lpstr>
      <vt:lpstr>Download jar  (or rebuild "mvn package") + relaunch "spark-shell --jars  your.jar"</vt:lpstr>
      <vt:lpstr>Test Class is available in spark-shell scala&gt;</vt:lpstr>
      <vt:lpstr>Test Java methods (in scala)</vt:lpstr>
      <vt:lpstr>Define UDF functions, Test in SQL</vt:lpstr>
      <vt:lpstr>callUDF() : call using Dataset Column API</vt:lpstr>
      <vt:lpstr>cross join  city1, city2 restrict with city1 &lt; city2 eval d=distanceLimitedTo (.. 2) filter d&lt;2</vt:lpstr>
      <vt:lpstr>Dataset Cross Cities with distance&lt;2</vt:lpstr>
      <vt:lpstr>Spill to Disk ... use  --driver-memory=8g</vt:lpstr>
      <vt:lpstr>.repartition(16)  IGNORED !! =&gt; only using 1 CPU</vt:lpstr>
      <vt:lpstr>Cross City Pairs with Distance=1</vt:lpstr>
      <vt:lpstr>Find the Cities having the most similarities Can you find this ?</vt:lpstr>
      <vt:lpstr>HINT</vt:lpstr>
      <vt:lpstr>13 Cities with Distance=1 to "Bailly"</vt:lpstr>
      <vt:lpstr>12 Cities with Distance=1 to "Bessac"</vt:lpstr>
      <vt:lpstr>Exercise :  UDAF  (!= UDF)  User-Defined Aggregate Function</vt:lpstr>
      <vt:lpstr>Example of "Aggregate" function : min(), max(), count(), sum(), avg(), stddev(), ...</vt:lpstr>
      <vt:lpstr>Exercise :  find the most "round" / "elongated" shape cities</vt:lpstr>
      <vt:lpstr>see Doc  UDAF</vt:lpstr>
      <vt:lpstr>Aggregator&lt;IN,BUFFER,OUT&gt;</vt:lpstr>
      <vt:lpstr>Exercise : draw a MindMap of this Hands-on session</vt:lpstr>
      <vt:lpstr>MindMap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75</cp:revision>
  <dcterms:created xsi:type="dcterms:W3CDTF">2024-12-08T18:06:51Z</dcterms:created>
  <dcterms:modified xsi:type="dcterms:W3CDTF">2024-12-20T10:36:13Z</dcterms:modified>
</cp:coreProperties>
</file>